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61" r:id="rId5"/>
    <p:sldId id="263" r:id="rId6"/>
    <p:sldId id="280" r:id="rId7"/>
    <p:sldId id="269" r:id="rId8"/>
    <p:sldId id="281" r:id="rId9"/>
    <p:sldId id="283" r:id="rId10"/>
    <p:sldId id="284" r:id="rId11"/>
    <p:sldId id="266" r:id="rId12"/>
    <p:sldId id="282" r:id="rId13"/>
    <p:sldId id="285" r:id="rId14"/>
    <p:sldId id="267" r:id="rId15"/>
    <p:sldId id="268" r:id="rId16"/>
    <p:sldId id="270" r:id="rId17"/>
    <p:sldId id="286" r:id="rId18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F02"/>
    <a:srgbClr val="302C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7" autoAdjust="0"/>
  </p:normalViewPr>
  <p:slideViewPr>
    <p:cSldViewPr snapToGrid="0" showGuides="1">
      <p:cViewPr varScale="1">
        <p:scale>
          <a:sx n="105" d="100"/>
          <a:sy n="105" d="100"/>
        </p:scale>
        <p:origin x="7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96062992125984E-2"/>
          <c:y val="8.4708226664823472E-2"/>
          <c:w val="0.95951575005358536"/>
          <c:h val="0.8725779194521224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погибших при несчастных случаях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256</c:v>
                </c:pt>
                <c:pt idx="1">
                  <c:v>282</c:v>
                </c:pt>
                <c:pt idx="2">
                  <c:v>325</c:v>
                </c:pt>
                <c:pt idx="3">
                  <c:v>294</c:v>
                </c:pt>
                <c:pt idx="4">
                  <c:v>345</c:v>
                </c:pt>
                <c:pt idx="5">
                  <c:v>357</c:v>
                </c:pt>
                <c:pt idx="6">
                  <c:v>414</c:v>
                </c:pt>
                <c:pt idx="7">
                  <c:v>341</c:v>
                </c:pt>
                <c:pt idx="8">
                  <c:v>341</c:v>
                </c:pt>
                <c:pt idx="9">
                  <c:v>302</c:v>
                </c:pt>
                <c:pt idx="10">
                  <c:v>322</c:v>
                </c:pt>
                <c:pt idx="11">
                  <c:v>283</c:v>
                </c:pt>
                <c:pt idx="12">
                  <c:v>262</c:v>
                </c:pt>
                <c:pt idx="13">
                  <c:v>266</c:v>
                </c:pt>
                <c:pt idx="14">
                  <c:v>263</c:v>
                </c:pt>
                <c:pt idx="15">
                  <c:v>229</c:v>
                </c:pt>
                <c:pt idx="16">
                  <c:v>225</c:v>
                </c:pt>
                <c:pt idx="17">
                  <c:v>211</c:v>
                </c:pt>
                <c:pt idx="18">
                  <c:v>215</c:v>
                </c:pt>
                <c:pt idx="19">
                  <c:v>190</c:v>
                </c:pt>
                <c:pt idx="20">
                  <c:v>203</c:v>
                </c:pt>
                <c:pt idx="21">
                  <c:v>176</c:v>
                </c:pt>
                <c:pt idx="22">
                  <c:v>205</c:v>
                </c:pt>
                <c:pt idx="23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AF-4545-8275-44C9FB1167E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smooth val="0"/>
        <c:axId val="188213600"/>
        <c:axId val="188212288"/>
      </c:lineChart>
      <c:catAx>
        <c:axId val="18821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88212288"/>
        <c:crosses val="autoZero"/>
        <c:auto val="1"/>
        <c:lblAlgn val="ctr"/>
        <c:lblOffset val="100"/>
        <c:noMultiLvlLbl val="0"/>
      </c:catAx>
      <c:valAx>
        <c:axId val="18821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8821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0070C0"/>
      </a:solidFill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погибших при несчастных случаях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215</c:v>
                </c:pt>
                <c:pt idx="1">
                  <c:v>190</c:v>
                </c:pt>
                <c:pt idx="2">
                  <c:v>203</c:v>
                </c:pt>
                <c:pt idx="3">
                  <c:v>176</c:v>
                </c:pt>
                <c:pt idx="4">
                  <c:v>205</c:v>
                </c:pt>
                <c:pt idx="5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D6-4425-99E5-1ACA3DE20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331608"/>
        <c:axId val="144330624"/>
      </c:lineChart>
      <c:catAx>
        <c:axId val="14433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44330624"/>
        <c:crosses val="autoZero"/>
        <c:auto val="1"/>
        <c:lblAlgn val="ctr"/>
        <c:lblOffset val="100"/>
        <c:noMultiLvlLbl val="0"/>
      </c:catAx>
      <c:valAx>
        <c:axId val="14433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4433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4472C4"/>
      </a:solidFill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png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png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8C24B-25A4-41D4-8803-2AF8D6F93AA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6C41DF62-42FB-490C-8ACB-E58D1163C368}">
      <dgm:prSet custT="1"/>
      <dgm:spPr/>
      <dgm:t>
        <a:bodyPr/>
        <a:lstStyle/>
        <a:p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Наблюдается тенденция возникновения несчастных случаев </a:t>
          </a:r>
          <a:b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по причинам, связанным с отсутствием своевременной замены изношенного оборудования, устаревших технологий и</a:t>
          </a:r>
          <a:r>
            <a:rPr lang="en-US" sz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производственных</a:t>
          </a:r>
          <a:r>
            <a:rPr lang="en-US" sz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процессов. </a:t>
          </a:r>
          <a:b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Доля основных средств производства, требующих замены, составляет </a:t>
          </a:r>
          <a:b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в обрабатывающей промышленности – до 40 %, угольной отрасли – до 60 %, </a:t>
          </a:r>
          <a:b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в отрасли энергетики – до 70 %.</a:t>
          </a:r>
          <a:endParaRPr lang="ru-KZ" sz="1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BEA7904-D03F-4AD8-8B41-5A5F0BF197CB}" type="parTrans" cxnId="{D57EFCF7-61E6-41C1-9579-A4A3F425819A}">
      <dgm:prSet/>
      <dgm:spPr/>
      <dgm:t>
        <a:bodyPr/>
        <a:lstStyle/>
        <a:p>
          <a:endParaRPr lang="ru-KZ"/>
        </a:p>
      </dgm:t>
    </dgm:pt>
    <dgm:pt modelId="{30AE9938-7127-499D-80EB-2622A92431EA}" type="sibTrans" cxnId="{D57EFCF7-61E6-41C1-9579-A4A3F425819A}">
      <dgm:prSet/>
      <dgm:spPr/>
      <dgm:t>
        <a:bodyPr/>
        <a:lstStyle/>
        <a:p>
          <a:endParaRPr lang="ru-KZ"/>
        </a:p>
      </dgm:t>
    </dgm:pt>
    <dgm:pt modelId="{F43E3859-847A-44D1-9683-DE527FF01B2D}">
      <dgm:prSet custT="1"/>
      <dgm:spPr/>
      <dgm:t>
        <a:bodyPr/>
        <a:lstStyle/>
        <a:p>
          <a:r>
            <a:rPr lang="ru-RU" sz="1100" dirty="0">
              <a:latin typeface="Roboto" panose="02000000000000000000" pitchFamily="2" charset="0"/>
              <a:ea typeface="Roboto" panose="02000000000000000000" pitchFamily="2" charset="0"/>
            </a:rPr>
            <a:t>Техногенные инциденты на угольных предприятиях, лесных хозяйствах повторно обнажили ряд проблем, не только приводящих </a:t>
          </a:r>
          <a:br>
            <a:rPr lang="ru-RU" sz="11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100" dirty="0">
              <a:latin typeface="Roboto" panose="02000000000000000000" pitchFamily="2" charset="0"/>
              <a:ea typeface="Roboto" panose="02000000000000000000" pitchFamily="2" charset="0"/>
            </a:rPr>
            <a:t>к возникновению недопустимых случаев грубейших нарушений, </a:t>
          </a:r>
          <a:br>
            <a:rPr lang="ru-RU" sz="11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100" dirty="0">
              <a:latin typeface="Roboto" panose="02000000000000000000" pitchFamily="2" charset="0"/>
              <a:ea typeface="Roboto" panose="02000000000000000000" pitchFamily="2" charset="0"/>
            </a:rPr>
            <a:t>но и свидетельствующих о неспособности ответственных лиц эффективно </a:t>
          </a:r>
          <a:br>
            <a:rPr lang="ru-RU" sz="11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100" dirty="0">
              <a:latin typeface="Roboto" panose="02000000000000000000" pitchFamily="2" charset="0"/>
              <a:ea typeface="Roboto" panose="02000000000000000000" pitchFamily="2" charset="0"/>
            </a:rPr>
            <a:t>и безопасно устранять их последствия.</a:t>
          </a:r>
          <a:endParaRPr lang="ru-KZ" sz="11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A7C0376-2459-48B1-AE62-AE3EC0B0D1DC}" type="parTrans" cxnId="{405B3784-ACE5-4883-BD7F-32B044156DC4}">
      <dgm:prSet/>
      <dgm:spPr/>
      <dgm:t>
        <a:bodyPr/>
        <a:lstStyle/>
        <a:p>
          <a:endParaRPr lang="ru-KZ"/>
        </a:p>
      </dgm:t>
    </dgm:pt>
    <dgm:pt modelId="{659ECE7B-576A-4DCB-9F13-FDECE122E880}" type="sibTrans" cxnId="{405B3784-ACE5-4883-BD7F-32B044156DC4}">
      <dgm:prSet/>
      <dgm:spPr/>
      <dgm:t>
        <a:bodyPr/>
        <a:lstStyle/>
        <a:p>
          <a:endParaRPr lang="ru-KZ"/>
        </a:p>
      </dgm:t>
    </dgm:pt>
    <dgm:pt modelId="{AAA54C38-E8CE-44C0-9AAB-181A56F53C64}">
      <dgm:prSet custT="1"/>
      <dgm:spPr/>
      <dgm:t>
        <a:bodyPr/>
        <a:lstStyle/>
        <a:p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Отсутствие в настоящее время </a:t>
          </a:r>
          <a:r>
            <a:rPr lang="ru-RU" sz="1200" dirty="0" err="1">
              <a:latin typeface="Roboto" panose="02000000000000000000" pitchFamily="2" charset="0"/>
              <a:ea typeface="Roboto" panose="02000000000000000000" pitchFamily="2" charset="0"/>
            </a:rPr>
            <a:t>жестких</a:t>
          </a:r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 требований к разработке, утверждению и соблюдению нормативной численности персонала </a:t>
          </a:r>
          <a:b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на предприятиях и в организациях </a:t>
          </a:r>
          <a:r>
            <a:rPr lang="ru-RU" sz="1200" dirty="0" err="1">
              <a:latin typeface="Roboto" panose="02000000000000000000" pitchFamily="2" charset="0"/>
              <a:ea typeface="Roboto" panose="02000000000000000000" pitchFamily="2" charset="0"/>
            </a:rPr>
            <a:t>создает</a:t>
          </a:r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 предпосылки для сохранения причин возникновения несчастных случаев, связанных с организацией</a:t>
          </a:r>
          <a:r>
            <a:rPr lang="ru-RU" sz="1200" dirty="0"/>
            <a:t>.</a:t>
          </a:r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 труда</a:t>
          </a:r>
          <a:endParaRPr lang="ru-KZ" sz="1200" dirty="0"/>
        </a:p>
      </dgm:t>
    </dgm:pt>
    <dgm:pt modelId="{67A4AC7D-7BBD-463E-A65C-AFBE71CEDC8B}" type="parTrans" cxnId="{784B3D52-8F39-4D11-B87D-82C8262F77C2}">
      <dgm:prSet/>
      <dgm:spPr/>
      <dgm:t>
        <a:bodyPr/>
        <a:lstStyle/>
        <a:p>
          <a:endParaRPr lang="ru-KZ"/>
        </a:p>
      </dgm:t>
    </dgm:pt>
    <dgm:pt modelId="{78BD772E-666B-4D11-8EAB-16A719AF7B43}" type="sibTrans" cxnId="{784B3D52-8F39-4D11-B87D-82C8262F77C2}">
      <dgm:prSet/>
      <dgm:spPr/>
      <dgm:t>
        <a:bodyPr/>
        <a:lstStyle/>
        <a:p>
          <a:endParaRPr lang="ru-KZ"/>
        </a:p>
      </dgm:t>
    </dgm:pt>
    <dgm:pt modelId="{38E9BF85-BE35-4681-BDC3-9731A8555CA1}">
      <dgm:prSet custT="1"/>
      <dgm:spPr/>
      <dgm:t>
        <a:bodyPr/>
        <a:lstStyle/>
        <a:p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С 2016 года (Трудовой кодекс, Предпринимательский кодекс, мораторий на проведение проверок) существенно снизился уровень контроля</a:t>
          </a:r>
          <a:b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 и надзора за соблюдением требований охраны труда, промышленной безопасности и гигиены труда</a:t>
          </a:r>
          <a:r>
            <a:rPr lang="ru-RU" sz="900" dirty="0">
              <a:latin typeface="Roboto" panose="02000000000000000000" pitchFamily="2" charset="0"/>
              <a:ea typeface="Roboto" panose="02000000000000000000" pitchFamily="2" charset="0"/>
            </a:rPr>
            <a:t>. </a:t>
          </a:r>
          <a:endParaRPr lang="ru-KZ" sz="9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1F197B6-B272-473F-AFE9-400343B51B8E}" type="parTrans" cxnId="{176CBF4D-A14B-422B-9D8F-A2473A0BBEA1}">
      <dgm:prSet/>
      <dgm:spPr/>
      <dgm:t>
        <a:bodyPr/>
        <a:lstStyle/>
        <a:p>
          <a:endParaRPr lang="ru-KZ"/>
        </a:p>
      </dgm:t>
    </dgm:pt>
    <dgm:pt modelId="{CD6A27B8-9C4D-40AA-9840-DFA03641FCB1}" type="sibTrans" cxnId="{176CBF4D-A14B-422B-9D8F-A2473A0BBEA1}">
      <dgm:prSet/>
      <dgm:spPr/>
      <dgm:t>
        <a:bodyPr/>
        <a:lstStyle/>
        <a:p>
          <a:endParaRPr lang="ru-KZ"/>
        </a:p>
      </dgm:t>
    </dgm:pt>
    <dgm:pt modelId="{A29F7642-A2DF-4DA4-8D59-F93EB8D89E0D}">
      <dgm:prSet custT="1"/>
      <dgm:spPr/>
      <dgm:t>
        <a:bodyPr/>
        <a:lstStyle/>
        <a:p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Нет динамики снижения количества работников, находящихся в группе риска (занятых в </a:t>
          </a:r>
          <a:r>
            <a:rPr lang="ru-RU" sz="1200" dirty="0" err="1">
              <a:latin typeface="Roboto" panose="02000000000000000000" pitchFamily="2" charset="0"/>
              <a:ea typeface="Roboto" panose="02000000000000000000" pitchFamily="2" charset="0"/>
            </a:rPr>
            <a:t>тяжелых</a:t>
          </a:r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, вредных и опасных условиях труда, и лиц предпенсионного возраста). По данным Карагандинской областной </a:t>
          </a:r>
          <a:r>
            <a:rPr lang="ru-RU" sz="1200" dirty="0" err="1">
              <a:latin typeface="Roboto" panose="02000000000000000000" pitchFamily="2" charset="0"/>
              <a:ea typeface="Roboto" panose="02000000000000000000" pitchFamily="2" charset="0"/>
            </a:rPr>
            <a:t>трехсторонней</a:t>
          </a:r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 комиссии по социальному </a:t>
          </a:r>
          <a:r>
            <a:rPr lang="ru-RU" sz="1200" dirty="0" err="1">
              <a:latin typeface="Roboto" panose="02000000000000000000" pitchFamily="2" charset="0"/>
              <a:ea typeface="Roboto" panose="02000000000000000000" pitchFamily="2" charset="0"/>
            </a:rPr>
            <a:t>партнерству</a:t>
          </a:r>
          <a:r>
            <a:rPr lang="ru-RU" sz="1200" dirty="0">
              <a:latin typeface="Roboto" panose="02000000000000000000" pitchFamily="2" charset="0"/>
              <a:ea typeface="Roboto" panose="02000000000000000000" pitchFamily="2" charset="0"/>
            </a:rPr>
            <a:t>, большинство несчастных случаев (57%) происходят с работниками в возрасте старше 55 лет.</a:t>
          </a:r>
          <a:endParaRPr lang="ru-KZ" sz="1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2255DCC-F1DD-4218-A01E-677A51C08BBF}" type="parTrans" cxnId="{C53E30C3-5A7B-4E27-99BD-2B6611A1179D}">
      <dgm:prSet/>
      <dgm:spPr/>
      <dgm:t>
        <a:bodyPr/>
        <a:lstStyle/>
        <a:p>
          <a:endParaRPr lang="ru-KZ"/>
        </a:p>
      </dgm:t>
    </dgm:pt>
    <dgm:pt modelId="{470BCBAD-CC88-4769-B519-3BB64EC8FAD9}" type="sibTrans" cxnId="{C53E30C3-5A7B-4E27-99BD-2B6611A1179D}">
      <dgm:prSet/>
      <dgm:spPr/>
      <dgm:t>
        <a:bodyPr/>
        <a:lstStyle/>
        <a:p>
          <a:endParaRPr lang="ru-KZ"/>
        </a:p>
      </dgm:t>
    </dgm:pt>
    <dgm:pt modelId="{D31F1DB6-5DFD-4091-8CC3-885E7A5C2D4B}" type="pres">
      <dgm:prSet presAssocID="{34B8C24B-25A4-41D4-8803-2AF8D6F93AA8}" presName="Name0" presStyleCnt="0">
        <dgm:presLayoutVars>
          <dgm:dir/>
          <dgm:resizeHandles val="exact"/>
        </dgm:presLayoutVars>
      </dgm:prSet>
      <dgm:spPr/>
    </dgm:pt>
    <dgm:pt modelId="{E3DE2BC0-485A-49AE-8115-6E6CDF103C4E}" type="pres">
      <dgm:prSet presAssocID="{34B8C24B-25A4-41D4-8803-2AF8D6F93AA8}" presName="fgShape" presStyleLbl="fgShp" presStyleIdx="0" presStyleCnt="1" custScaleX="60235" custScaleY="44768" custLinFactNeighborX="-486" custLinFactNeighborY="51305"/>
      <dgm:spPr/>
    </dgm:pt>
    <dgm:pt modelId="{7B09B2EB-A641-47CB-AC3A-454C6D3DE608}" type="pres">
      <dgm:prSet presAssocID="{34B8C24B-25A4-41D4-8803-2AF8D6F93AA8}" presName="linComp" presStyleCnt="0"/>
      <dgm:spPr/>
    </dgm:pt>
    <dgm:pt modelId="{3045EEE7-709D-43B0-8C32-1B710597FD47}" type="pres">
      <dgm:prSet presAssocID="{6C41DF62-42FB-490C-8ACB-E58D1163C368}" presName="compNode" presStyleCnt="0"/>
      <dgm:spPr/>
    </dgm:pt>
    <dgm:pt modelId="{0D03699F-50B7-4BB2-B0E1-C119B0B9EE3C}" type="pres">
      <dgm:prSet presAssocID="{6C41DF62-42FB-490C-8ACB-E58D1163C368}" presName="bkgdShape" presStyleLbl="node1" presStyleIdx="0" presStyleCnt="5" custScaleX="148479" custLinFactNeighborX="3273" custLinFactNeighborY="0"/>
      <dgm:spPr/>
    </dgm:pt>
    <dgm:pt modelId="{ED3E608A-3BDB-41D1-96FC-FE9CD1E1B288}" type="pres">
      <dgm:prSet presAssocID="{6C41DF62-42FB-490C-8ACB-E58D1163C368}" presName="nodeTx" presStyleLbl="node1" presStyleIdx="0" presStyleCnt="5">
        <dgm:presLayoutVars>
          <dgm:bulletEnabled val="1"/>
        </dgm:presLayoutVars>
      </dgm:prSet>
      <dgm:spPr/>
    </dgm:pt>
    <dgm:pt modelId="{32C0078A-EBCD-4C32-A33D-026A60A2AAF1}" type="pres">
      <dgm:prSet presAssocID="{6C41DF62-42FB-490C-8ACB-E58D1163C368}" presName="invisiNode" presStyleLbl="node1" presStyleIdx="0" presStyleCnt="5"/>
      <dgm:spPr/>
    </dgm:pt>
    <dgm:pt modelId="{9ED73450-9A7F-4311-9F9B-6C32BDE1F5EC}" type="pres">
      <dgm:prSet presAssocID="{6C41DF62-42FB-490C-8ACB-E58D1163C368}" presName="imagNode" presStyleLbl="fgImgPlace1" presStyleIdx="0" presStyleCnt="5" custScaleX="80079" custScaleY="63766" custLinFactNeighborX="-3279" custLinFactNeighborY="-361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83E82F73-9474-48BB-86BC-719F9C7D90E8}" type="pres">
      <dgm:prSet presAssocID="{30AE9938-7127-499D-80EB-2622A92431EA}" presName="sibTrans" presStyleLbl="sibTrans2D1" presStyleIdx="0" presStyleCnt="0"/>
      <dgm:spPr/>
    </dgm:pt>
    <dgm:pt modelId="{D491D363-BD70-4A5C-9591-437868F17CB6}" type="pres">
      <dgm:prSet presAssocID="{F43E3859-847A-44D1-9683-DE527FF01B2D}" presName="compNode" presStyleCnt="0"/>
      <dgm:spPr/>
    </dgm:pt>
    <dgm:pt modelId="{D1730E7F-5D5A-4EF8-9525-272659D1FE4A}" type="pres">
      <dgm:prSet presAssocID="{F43E3859-847A-44D1-9683-DE527FF01B2D}" presName="bkgdShape" presStyleLbl="node1" presStyleIdx="1" presStyleCnt="5" custScaleX="132588" custScaleY="100000" custLinFactNeighborX="-3631" custLinFactNeighborY="-647"/>
      <dgm:spPr/>
    </dgm:pt>
    <dgm:pt modelId="{6E7BA158-84D9-469C-B518-52D0F4497C48}" type="pres">
      <dgm:prSet presAssocID="{F43E3859-847A-44D1-9683-DE527FF01B2D}" presName="nodeTx" presStyleLbl="node1" presStyleIdx="1" presStyleCnt="5">
        <dgm:presLayoutVars>
          <dgm:bulletEnabled val="1"/>
        </dgm:presLayoutVars>
      </dgm:prSet>
      <dgm:spPr/>
    </dgm:pt>
    <dgm:pt modelId="{FF7ED74C-77C3-4793-B76D-8C6FC51A0CBF}" type="pres">
      <dgm:prSet presAssocID="{F43E3859-847A-44D1-9683-DE527FF01B2D}" presName="invisiNode" presStyleLbl="node1" presStyleIdx="1" presStyleCnt="5"/>
      <dgm:spPr/>
    </dgm:pt>
    <dgm:pt modelId="{F8FCC858-715E-4452-B839-123C79E85DA2}" type="pres">
      <dgm:prSet presAssocID="{F43E3859-847A-44D1-9683-DE527FF01B2D}" presName="imagNode" presStyleLbl="fgImgPlace1" presStyleIdx="1" presStyleCnt="5" custScaleX="84452" custScaleY="65336" custLinFactNeighborX="-7405" custLinFactNeighborY="-3460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18865EF0-E0A7-401E-A626-887FF4CC74EC}" type="pres">
      <dgm:prSet presAssocID="{659ECE7B-576A-4DCB-9F13-FDECE122E880}" presName="sibTrans" presStyleLbl="sibTrans2D1" presStyleIdx="0" presStyleCnt="0"/>
      <dgm:spPr/>
    </dgm:pt>
    <dgm:pt modelId="{3F293770-4080-4311-BFBB-0858F1DE36C5}" type="pres">
      <dgm:prSet presAssocID="{AAA54C38-E8CE-44C0-9AAB-181A56F53C64}" presName="compNode" presStyleCnt="0"/>
      <dgm:spPr/>
    </dgm:pt>
    <dgm:pt modelId="{7D6B915F-D682-4E71-8210-B33AFA36EE64}" type="pres">
      <dgm:prSet presAssocID="{AAA54C38-E8CE-44C0-9AAB-181A56F53C64}" presName="bkgdShape" presStyleLbl="node1" presStyleIdx="2" presStyleCnt="5" custScaleX="147167" custLinFactNeighborX="-4481" custLinFactNeighborY="-216"/>
      <dgm:spPr/>
    </dgm:pt>
    <dgm:pt modelId="{6A868D8E-7E6A-4C2E-8760-EF9AA185D77B}" type="pres">
      <dgm:prSet presAssocID="{AAA54C38-E8CE-44C0-9AAB-181A56F53C64}" presName="nodeTx" presStyleLbl="node1" presStyleIdx="2" presStyleCnt="5">
        <dgm:presLayoutVars>
          <dgm:bulletEnabled val="1"/>
        </dgm:presLayoutVars>
      </dgm:prSet>
      <dgm:spPr/>
    </dgm:pt>
    <dgm:pt modelId="{C7FC96BA-B53B-4947-9CA7-B16AE926AC5D}" type="pres">
      <dgm:prSet presAssocID="{AAA54C38-E8CE-44C0-9AAB-181A56F53C64}" presName="invisiNode" presStyleLbl="node1" presStyleIdx="2" presStyleCnt="5"/>
      <dgm:spPr/>
    </dgm:pt>
    <dgm:pt modelId="{CA5AEDFC-7A60-413C-969C-DE8E84F8F1F7}" type="pres">
      <dgm:prSet presAssocID="{AAA54C38-E8CE-44C0-9AAB-181A56F53C64}" presName="imagNode" presStyleLbl="fgImgPlace1" presStyleIdx="2" presStyleCnt="5" custScaleX="81795" custScaleY="66108" custLinFactNeighborX="-7638" custLinFactNeighborY="-356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EAA1FE23-C74E-4CC5-9B4F-9D45AA56D63C}" type="pres">
      <dgm:prSet presAssocID="{78BD772E-666B-4D11-8EAB-16A719AF7B43}" presName="sibTrans" presStyleLbl="sibTrans2D1" presStyleIdx="0" presStyleCnt="0"/>
      <dgm:spPr/>
    </dgm:pt>
    <dgm:pt modelId="{D3D8D153-E12B-472D-8D36-C1A8A08AE114}" type="pres">
      <dgm:prSet presAssocID="{38E9BF85-BE35-4681-BDC3-9731A8555CA1}" presName="compNode" presStyleCnt="0"/>
      <dgm:spPr/>
    </dgm:pt>
    <dgm:pt modelId="{7365E9DA-F014-43C4-B4AF-DE8039DF176E}" type="pres">
      <dgm:prSet presAssocID="{38E9BF85-BE35-4681-BDC3-9731A8555CA1}" presName="bkgdShape" presStyleLbl="node1" presStyleIdx="3" presStyleCnt="5" custScaleX="145739" custLinFactNeighborX="-7410"/>
      <dgm:spPr/>
    </dgm:pt>
    <dgm:pt modelId="{B53D76D7-72D7-49B9-8228-FB5B670CE536}" type="pres">
      <dgm:prSet presAssocID="{38E9BF85-BE35-4681-BDC3-9731A8555CA1}" presName="nodeTx" presStyleLbl="node1" presStyleIdx="3" presStyleCnt="5">
        <dgm:presLayoutVars>
          <dgm:bulletEnabled val="1"/>
        </dgm:presLayoutVars>
      </dgm:prSet>
      <dgm:spPr/>
    </dgm:pt>
    <dgm:pt modelId="{EA6C763A-6931-4C2D-A3E7-ABA95F47861C}" type="pres">
      <dgm:prSet presAssocID="{38E9BF85-BE35-4681-BDC3-9731A8555CA1}" presName="invisiNode" presStyleLbl="node1" presStyleIdx="3" presStyleCnt="5"/>
      <dgm:spPr/>
    </dgm:pt>
    <dgm:pt modelId="{AC6F47D5-6CD8-45B9-AF0D-203547A0C803}" type="pres">
      <dgm:prSet presAssocID="{38E9BF85-BE35-4681-BDC3-9731A8555CA1}" presName="imagNode" presStyleLbl="fgImgPlace1" presStyleIdx="3" presStyleCnt="5" custScaleX="88716" custScaleY="66108" custLinFactNeighborX="-8132" custLinFactNeighborY="-3433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E4FFA33F-BBCE-426F-A222-F39E1AD3740D}" type="pres">
      <dgm:prSet presAssocID="{CD6A27B8-9C4D-40AA-9840-DFA03641FCB1}" presName="sibTrans" presStyleLbl="sibTrans2D1" presStyleIdx="0" presStyleCnt="0"/>
      <dgm:spPr/>
    </dgm:pt>
    <dgm:pt modelId="{4FBE3E03-A7E4-4A2E-823A-4A014AB9F526}" type="pres">
      <dgm:prSet presAssocID="{A29F7642-A2DF-4DA4-8D59-F93EB8D89E0D}" presName="compNode" presStyleCnt="0"/>
      <dgm:spPr/>
    </dgm:pt>
    <dgm:pt modelId="{6220B597-8ABF-4162-9454-352A9CA21E37}" type="pres">
      <dgm:prSet presAssocID="{A29F7642-A2DF-4DA4-8D59-F93EB8D89E0D}" presName="bkgdShape" presStyleLbl="node1" presStyleIdx="4" presStyleCnt="5" custScaleX="142240" custLinFactNeighborX="-8709" custLinFactNeighborY="-216"/>
      <dgm:spPr/>
    </dgm:pt>
    <dgm:pt modelId="{0331AA57-DF06-42EC-96BF-D521248EA789}" type="pres">
      <dgm:prSet presAssocID="{A29F7642-A2DF-4DA4-8D59-F93EB8D89E0D}" presName="nodeTx" presStyleLbl="node1" presStyleIdx="4" presStyleCnt="5">
        <dgm:presLayoutVars>
          <dgm:bulletEnabled val="1"/>
        </dgm:presLayoutVars>
      </dgm:prSet>
      <dgm:spPr/>
    </dgm:pt>
    <dgm:pt modelId="{C479BFDC-2B14-48FE-BCCA-030394A162AC}" type="pres">
      <dgm:prSet presAssocID="{A29F7642-A2DF-4DA4-8D59-F93EB8D89E0D}" presName="invisiNode" presStyleLbl="node1" presStyleIdx="4" presStyleCnt="5"/>
      <dgm:spPr/>
    </dgm:pt>
    <dgm:pt modelId="{040008FB-999E-4699-A4E3-417586F8B527}" type="pres">
      <dgm:prSet presAssocID="{A29F7642-A2DF-4DA4-8D59-F93EB8D89E0D}" presName="imagNode" presStyleLbl="fgImgPlace1" presStyleIdx="4" presStyleCnt="5" custScaleX="79018" custScaleY="62221" custLinFactNeighborX="-13525" custLinFactNeighborY="-36930"/>
      <dgm:spPr>
        <a:blipFill dpi="0"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509" r="-90491"/>
          </a:stretch>
        </a:blipFill>
      </dgm:spPr>
    </dgm:pt>
  </dgm:ptLst>
  <dgm:cxnLst>
    <dgm:cxn modelId="{1329DD03-3D19-497D-B630-81493ABEBFE7}" type="presOf" srcId="{78BD772E-666B-4D11-8EAB-16A719AF7B43}" destId="{EAA1FE23-C74E-4CC5-9B4F-9D45AA56D63C}" srcOrd="0" destOrd="0" presId="urn:microsoft.com/office/officeart/2005/8/layout/hList7"/>
    <dgm:cxn modelId="{22D2781A-F473-45B6-ADF9-7428CBDA011E}" type="presOf" srcId="{659ECE7B-576A-4DCB-9F13-FDECE122E880}" destId="{18865EF0-E0A7-401E-A626-887FF4CC74EC}" srcOrd="0" destOrd="0" presId="urn:microsoft.com/office/officeart/2005/8/layout/hList7"/>
    <dgm:cxn modelId="{0CC5E722-E8F9-4180-A7DD-3BEF2A8256DD}" type="presOf" srcId="{38E9BF85-BE35-4681-BDC3-9731A8555CA1}" destId="{B53D76D7-72D7-49B9-8228-FB5B670CE536}" srcOrd="1" destOrd="0" presId="urn:microsoft.com/office/officeart/2005/8/layout/hList7"/>
    <dgm:cxn modelId="{BA6D7B26-E1EC-48F8-B663-9CCA623A23EB}" type="presOf" srcId="{AAA54C38-E8CE-44C0-9AAB-181A56F53C64}" destId="{7D6B915F-D682-4E71-8210-B33AFA36EE64}" srcOrd="0" destOrd="0" presId="urn:microsoft.com/office/officeart/2005/8/layout/hList7"/>
    <dgm:cxn modelId="{DD559F61-7E39-4E2E-8044-3D7071D09376}" type="presOf" srcId="{AAA54C38-E8CE-44C0-9AAB-181A56F53C64}" destId="{6A868D8E-7E6A-4C2E-8760-EF9AA185D77B}" srcOrd="1" destOrd="0" presId="urn:microsoft.com/office/officeart/2005/8/layout/hList7"/>
    <dgm:cxn modelId="{176CBF4D-A14B-422B-9D8F-A2473A0BBEA1}" srcId="{34B8C24B-25A4-41D4-8803-2AF8D6F93AA8}" destId="{38E9BF85-BE35-4681-BDC3-9731A8555CA1}" srcOrd="3" destOrd="0" parTransId="{81F197B6-B272-473F-AFE9-400343B51B8E}" sibTransId="{CD6A27B8-9C4D-40AA-9840-DFA03641FCB1}"/>
    <dgm:cxn modelId="{784B3D52-8F39-4D11-B87D-82C8262F77C2}" srcId="{34B8C24B-25A4-41D4-8803-2AF8D6F93AA8}" destId="{AAA54C38-E8CE-44C0-9AAB-181A56F53C64}" srcOrd="2" destOrd="0" parTransId="{67A4AC7D-7BBD-463E-A65C-AFBE71CEDC8B}" sibTransId="{78BD772E-666B-4D11-8EAB-16A719AF7B43}"/>
    <dgm:cxn modelId="{DDB7E352-9A0D-4758-8A86-393D0383C507}" type="presOf" srcId="{6C41DF62-42FB-490C-8ACB-E58D1163C368}" destId="{0D03699F-50B7-4BB2-B0E1-C119B0B9EE3C}" srcOrd="0" destOrd="0" presId="urn:microsoft.com/office/officeart/2005/8/layout/hList7"/>
    <dgm:cxn modelId="{7C63E97B-9EDD-48F1-8C8A-336956560D92}" type="presOf" srcId="{A29F7642-A2DF-4DA4-8D59-F93EB8D89E0D}" destId="{6220B597-8ABF-4162-9454-352A9CA21E37}" srcOrd="0" destOrd="0" presId="urn:microsoft.com/office/officeart/2005/8/layout/hList7"/>
    <dgm:cxn modelId="{405B3784-ACE5-4883-BD7F-32B044156DC4}" srcId="{34B8C24B-25A4-41D4-8803-2AF8D6F93AA8}" destId="{F43E3859-847A-44D1-9683-DE527FF01B2D}" srcOrd="1" destOrd="0" parTransId="{EA7C0376-2459-48B1-AE62-AE3EC0B0D1DC}" sibTransId="{659ECE7B-576A-4DCB-9F13-FDECE122E880}"/>
    <dgm:cxn modelId="{0AD61686-6A32-4FDA-B4CD-BE1824B21172}" type="presOf" srcId="{6C41DF62-42FB-490C-8ACB-E58D1163C368}" destId="{ED3E608A-3BDB-41D1-96FC-FE9CD1E1B288}" srcOrd="1" destOrd="0" presId="urn:microsoft.com/office/officeart/2005/8/layout/hList7"/>
    <dgm:cxn modelId="{19736090-4AC1-44E9-A592-14E1DD964902}" type="presOf" srcId="{F43E3859-847A-44D1-9683-DE527FF01B2D}" destId="{D1730E7F-5D5A-4EF8-9525-272659D1FE4A}" srcOrd="0" destOrd="0" presId="urn:microsoft.com/office/officeart/2005/8/layout/hList7"/>
    <dgm:cxn modelId="{2D3E45B5-0B78-4B62-A807-FC9D12576192}" type="presOf" srcId="{CD6A27B8-9C4D-40AA-9840-DFA03641FCB1}" destId="{E4FFA33F-BBCE-426F-A222-F39E1AD3740D}" srcOrd="0" destOrd="0" presId="urn:microsoft.com/office/officeart/2005/8/layout/hList7"/>
    <dgm:cxn modelId="{1EBCF3B5-CC01-4024-92E9-1EFC10DC886B}" type="presOf" srcId="{A29F7642-A2DF-4DA4-8D59-F93EB8D89E0D}" destId="{0331AA57-DF06-42EC-96BF-D521248EA789}" srcOrd="1" destOrd="0" presId="urn:microsoft.com/office/officeart/2005/8/layout/hList7"/>
    <dgm:cxn modelId="{28F253BD-AEA5-4BCC-B70A-917BD9C90EDB}" type="presOf" srcId="{38E9BF85-BE35-4681-BDC3-9731A8555CA1}" destId="{7365E9DA-F014-43C4-B4AF-DE8039DF176E}" srcOrd="0" destOrd="0" presId="urn:microsoft.com/office/officeart/2005/8/layout/hList7"/>
    <dgm:cxn modelId="{C53E30C3-5A7B-4E27-99BD-2B6611A1179D}" srcId="{34B8C24B-25A4-41D4-8803-2AF8D6F93AA8}" destId="{A29F7642-A2DF-4DA4-8D59-F93EB8D89E0D}" srcOrd="4" destOrd="0" parTransId="{F2255DCC-F1DD-4218-A01E-677A51C08BBF}" sibTransId="{470BCBAD-CC88-4769-B519-3BB64EC8FAD9}"/>
    <dgm:cxn modelId="{D13423C5-7EF9-418B-8E76-07BAE8CF4C87}" type="presOf" srcId="{34B8C24B-25A4-41D4-8803-2AF8D6F93AA8}" destId="{D31F1DB6-5DFD-4091-8CC3-885E7A5C2D4B}" srcOrd="0" destOrd="0" presId="urn:microsoft.com/office/officeart/2005/8/layout/hList7"/>
    <dgm:cxn modelId="{002CADE5-D1B6-4EA7-A640-EF3BF0BE5E97}" type="presOf" srcId="{F43E3859-847A-44D1-9683-DE527FF01B2D}" destId="{6E7BA158-84D9-469C-B518-52D0F4497C48}" srcOrd="1" destOrd="0" presId="urn:microsoft.com/office/officeart/2005/8/layout/hList7"/>
    <dgm:cxn modelId="{C0A60DF1-6B8B-4B6D-A2A3-238831C1AC8D}" type="presOf" srcId="{30AE9938-7127-499D-80EB-2622A92431EA}" destId="{83E82F73-9474-48BB-86BC-719F9C7D90E8}" srcOrd="0" destOrd="0" presId="urn:microsoft.com/office/officeart/2005/8/layout/hList7"/>
    <dgm:cxn modelId="{D57EFCF7-61E6-41C1-9579-A4A3F425819A}" srcId="{34B8C24B-25A4-41D4-8803-2AF8D6F93AA8}" destId="{6C41DF62-42FB-490C-8ACB-E58D1163C368}" srcOrd="0" destOrd="0" parTransId="{CBEA7904-D03F-4AD8-8B41-5A5F0BF197CB}" sibTransId="{30AE9938-7127-499D-80EB-2622A92431EA}"/>
    <dgm:cxn modelId="{17D793E5-D01F-4A78-AB3D-A3D3CD3587D7}" type="presParOf" srcId="{D31F1DB6-5DFD-4091-8CC3-885E7A5C2D4B}" destId="{E3DE2BC0-485A-49AE-8115-6E6CDF103C4E}" srcOrd="0" destOrd="0" presId="urn:microsoft.com/office/officeart/2005/8/layout/hList7"/>
    <dgm:cxn modelId="{67E329C9-DB10-4561-AC7A-2BD7D615556B}" type="presParOf" srcId="{D31F1DB6-5DFD-4091-8CC3-885E7A5C2D4B}" destId="{7B09B2EB-A641-47CB-AC3A-454C6D3DE608}" srcOrd="1" destOrd="0" presId="urn:microsoft.com/office/officeart/2005/8/layout/hList7"/>
    <dgm:cxn modelId="{E52B7893-ADF4-4261-8784-C2858580476B}" type="presParOf" srcId="{7B09B2EB-A641-47CB-AC3A-454C6D3DE608}" destId="{3045EEE7-709D-43B0-8C32-1B710597FD47}" srcOrd="0" destOrd="0" presId="urn:microsoft.com/office/officeart/2005/8/layout/hList7"/>
    <dgm:cxn modelId="{1B6B2F2A-5E37-4619-B23D-A06B504E2B64}" type="presParOf" srcId="{3045EEE7-709D-43B0-8C32-1B710597FD47}" destId="{0D03699F-50B7-4BB2-B0E1-C119B0B9EE3C}" srcOrd="0" destOrd="0" presId="urn:microsoft.com/office/officeart/2005/8/layout/hList7"/>
    <dgm:cxn modelId="{2387A057-9D6A-4B63-8BE0-EA6E74069937}" type="presParOf" srcId="{3045EEE7-709D-43B0-8C32-1B710597FD47}" destId="{ED3E608A-3BDB-41D1-96FC-FE9CD1E1B288}" srcOrd="1" destOrd="0" presId="urn:microsoft.com/office/officeart/2005/8/layout/hList7"/>
    <dgm:cxn modelId="{ABD34C35-BE1C-4DC3-8613-2B2CC3DF4FEA}" type="presParOf" srcId="{3045EEE7-709D-43B0-8C32-1B710597FD47}" destId="{32C0078A-EBCD-4C32-A33D-026A60A2AAF1}" srcOrd="2" destOrd="0" presId="urn:microsoft.com/office/officeart/2005/8/layout/hList7"/>
    <dgm:cxn modelId="{1C1C1DA7-3E18-4AAC-A56E-44CD338C1011}" type="presParOf" srcId="{3045EEE7-709D-43B0-8C32-1B710597FD47}" destId="{9ED73450-9A7F-4311-9F9B-6C32BDE1F5EC}" srcOrd="3" destOrd="0" presId="urn:microsoft.com/office/officeart/2005/8/layout/hList7"/>
    <dgm:cxn modelId="{3CA78FA4-3096-4B01-93B7-D98F40F33BF0}" type="presParOf" srcId="{7B09B2EB-A641-47CB-AC3A-454C6D3DE608}" destId="{83E82F73-9474-48BB-86BC-719F9C7D90E8}" srcOrd="1" destOrd="0" presId="urn:microsoft.com/office/officeart/2005/8/layout/hList7"/>
    <dgm:cxn modelId="{1D3B6EB2-E363-4F5C-8457-4FC19D0B508A}" type="presParOf" srcId="{7B09B2EB-A641-47CB-AC3A-454C6D3DE608}" destId="{D491D363-BD70-4A5C-9591-437868F17CB6}" srcOrd="2" destOrd="0" presId="urn:microsoft.com/office/officeart/2005/8/layout/hList7"/>
    <dgm:cxn modelId="{E6813675-3B4B-44C3-9DC5-258039782A2F}" type="presParOf" srcId="{D491D363-BD70-4A5C-9591-437868F17CB6}" destId="{D1730E7F-5D5A-4EF8-9525-272659D1FE4A}" srcOrd="0" destOrd="0" presId="urn:microsoft.com/office/officeart/2005/8/layout/hList7"/>
    <dgm:cxn modelId="{296FD865-FF1B-4FF7-AF19-0ADC7DA412C0}" type="presParOf" srcId="{D491D363-BD70-4A5C-9591-437868F17CB6}" destId="{6E7BA158-84D9-469C-B518-52D0F4497C48}" srcOrd="1" destOrd="0" presId="urn:microsoft.com/office/officeart/2005/8/layout/hList7"/>
    <dgm:cxn modelId="{D81BFBD5-6F0F-40BB-AA8F-775316890A3E}" type="presParOf" srcId="{D491D363-BD70-4A5C-9591-437868F17CB6}" destId="{FF7ED74C-77C3-4793-B76D-8C6FC51A0CBF}" srcOrd="2" destOrd="0" presId="urn:microsoft.com/office/officeart/2005/8/layout/hList7"/>
    <dgm:cxn modelId="{71C8DDD1-7E70-457F-836C-29A32BD6BA24}" type="presParOf" srcId="{D491D363-BD70-4A5C-9591-437868F17CB6}" destId="{F8FCC858-715E-4452-B839-123C79E85DA2}" srcOrd="3" destOrd="0" presId="urn:microsoft.com/office/officeart/2005/8/layout/hList7"/>
    <dgm:cxn modelId="{12651D3F-AFC1-4883-8F0B-4615D3F794FE}" type="presParOf" srcId="{7B09B2EB-A641-47CB-AC3A-454C6D3DE608}" destId="{18865EF0-E0A7-401E-A626-887FF4CC74EC}" srcOrd="3" destOrd="0" presId="urn:microsoft.com/office/officeart/2005/8/layout/hList7"/>
    <dgm:cxn modelId="{E85C0DE8-F885-46A6-AEE8-9B98E9B2E75E}" type="presParOf" srcId="{7B09B2EB-A641-47CB-AC3A-454C6D3DE608}" destId="{3F293770-4080-4311-BFBB-0858F1DE36C5}" srcOrd="4" destOrd="0" presId="urn:microsoft.com/office/officeart/2005/8/layout/hList7"/>
    <dgm:cxn modelId="{2D3859BE-D802-4B1C-BB12-2039348A09B7}" type="presParOf" srcId="{3F293770-4080-4311-BFBB-0858F1DE36C5}" destId="{7D6B915F-D682-4E71-8210-B33AFA36EE64}" srcOrd="0" destOrd="0" presId="urn:microsoft.com/office/officeart/2005/8/layout/hList7"/>
    <dgm:cxn modelId="{61912CC7-E294-4AD9-AAFA-A6C50D0D6A9D}" type="presParOf" srcId="{3F293770-4080-4311-BFBB-0858F1DE36C5}" destId="{6A868D8E-7E6A-4C2E-8760-EF9AA185D77B}" srcOrd="1" destOrd="0" presId="urn:microsoft.com/office/officeart/2005/8/layout/hList7"/>
    <dgm:cxn modelId="{D75DC8B3-5F91-4B8F-A841-7D39E94CCC9D}" type="presParOf" srcId="{3F293770-4080-4311-BFBB-0858F1DE36C5}" destId="{C7FC96BA-B53B-4947-9CA7-B16AE926AC5D}" srcOrd="2" destOrd="0" presId="urn:microsoft.com/office/officeart/2005/8/layout/hList7"/>
    <dgm:cxn modelId="{ADD929D7-850B-46AE-A358-DB9BB67B9041}" type="presParOf" srcId="{3F293770-4080-4311-BFBB-0858F1DE36C5}" destId="{CA5AEDFC-7A60-413C-969C-DE8E84F8F1F7}" srcOrd="3" destOrd="0" presId="urn:microsoft.com/office/officeart/2005/8/layout/hList7"/>
    <dgm:cxn modelId="{CE43688B-A2DE-4E3B-96A5-FF3CA5808C67}" type="presParOf" srcId="{7B09B2EB-A641-47CB-AC3A-454C6D3DE608}" destId="{EAA1FE23-C74E-4CC5-9B4F-9D45AA56D63C}" srcOrd="5" destOrd="0" presId="urn:microsoft.com/office/officeart/2005/8/layout/hList7"/>
    <dgm:cxn modelId="{F66ACE11-684B-4B61-A1F6-2434AB5A2728}" type="presParOf" srcId="{7B09B2EB-A641-47CB-AC3A-454C6D3DE608}" destId="{D3D8D153-E12B-472D-8D36-C1A8A08AE114}" srcOrd="6" destOrd="0" presId="urn:microsoft.com/office/officeart/2005/8/layout/hList7"/>
    <dgm:cxn modelId="{27A4025C-5007-45E5-BBEB-E763B20B4BF9}" type="presParOf" srcId="{D3D8D153-E12B-472D-8D36-C1A8A08AE114}" destId="{7365E9DA-F014-43C4-B4AF-DE8039DF176E}" srcOrd="0" destOrd="0" presId="urn:microsoft.com/office/officeart/2005/8/layout/hList7"/>
    <dgm:cxn modelId="{A55436CF-3697-4E23-85D8-5413CA74EC54}" type="presParOf" srcId="{D3D8D153-E12B-472D-8D36-C1A8A08AE114}" destId="{B53D76D7-72D7-49B9-8228-FB5B670CE536}" srcOrd="1" destOrd="0" presId="urn:microsoft.com/office/officeart/2005/8/layout/hList7"/>
    <dgm:cxn modelId="{B45C63A7-D86A-4A31-BF22-3573292F581C}" type="presParOf" srcId="{D3D8D153-E12B-472D-8D36-C1A8A08AE114}" destId="{EA6C763A-6931-4C2D-A3E7-ABA95F47861C}" srcOrd="2" destOrd="0" presId="urn:microsoft.com/office/officeart/2005/8/layout/hList7"/>
    <dgm:cxn modelId="{6DFEE26D-4359-482A-9767-BC7F83279853}" type="presParOf" srcId="{D3D8D153-E12B-472D-8D36-C1A8A08AE114}" destId="{AC6F47D5-6CD8-45B9-AF0D-203547A0C803}" srcOrd="3" destOrd="0" presId="urn:microsoft.com/office/officeart/2005/8/layout/hList7"/>
    <dgm:cxn modelId="{32702ED8-D750-4C7F-BD43-B1A8FD466F74}" type="presParOf" srcId="{7B09B2EB-A641-47CB-AC3A-454C6D3DE608}" destId="{E4FFA33F-BBCE-426F-A222-F39E1AD3740D}" srcOrd="7" destOrd="0" presId="urn:microsoft.com/office/officeart/2005/8/layout/hList7"/>
    <dgm:cxn modelId="{78173016-E0F7-44E6-8D09-1766AB8853F3}" type="presParOf" srcId="{7B09B2EB-A641-47CB-AC3A-454C6D3DE608}" destId="{4FBE3E03-A7E4-4A2E-823A-4A014AB9F526}" srcOrd="8" destOrd="0" presId="urn:microsoft.com/office/officeart/2005/8/layout/hList7"/>
    <dgm:cxn modelId="{1C1B6810-8AA3-47B9-BACB-CE03689C8D4D}" type="presParOf" srcId="{4FBE3E03-A7E4-4A2E-823A-4A014AB9F526}" destId="{6220B597-8ABF-4162-9454-352A9CA21E37}" srcOrd="0" destOrd="0" presId="urn:microsoft.com/office/officeart/2005/8/layout/hList7"/>
    <dgm:cxn modelId="{7D0E3928-C3E3-4E11-8E04-F4DC95C55EF6}" type="presParOf" srcId="{4FBE3E03-A7E4-4A2E-823A-4A014AB9F526}" destId="{0331AA57-DF06-42EC-96BF-D521248EA789}" srcOrd="1" destOrd="0" presId="urn:microsoft.com/office/officeart/2005/8/layout/hList7"/>
    <dgm:cxn modelId="{9B396545-37E8-442B-9345-060FDB8A6E12}" type="presParOf" srcId="{4FBE3E03-A7E4-4A2E-823A-4A014AB9F526}" destId="{C479BFDC-2B14-48FE-BCCA-030394A162AC}" srcOrd="2" destOrd="0" presId="urn:microsoft.com/office/officeart/2005/8/layout/hList7"/>
    <dgm:cxn modelId="{4F6C34DF-7B5D-45F4-AF30-63A94E2BCCA2}" type="presParOf" srcId="{4FBE3E03-A7E4-4A2E-823A-4A014AB9F526}" destId="{040008FB-999E-4699-A4E3-417586F8B52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3699F-50B7-4BB2-B0E1-C119B0B9EE3C}">
      <dsp:nvSpPr>
        <dsp:cNvPr id="0" name=""/>
        <dsp:cNvSpPr/>
      </dsp:nvSpPr>
      <dsp:spPr>
        <a:xfrm>
          <a:off x="39657" y="0"/>
          <a:ext cx="1645092" cy="5673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Наблюдается тенденция возникновения несчастных случаев </a:t>
          </a:r>
          <a:b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по причинам, связанным с отсутствием своевременной замены изношенного оборудования, устаревших технологий и</a:t>
          </a:r>
          <a:r>
            <a:rPr lang="en-US" sz="12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производственных</a:t>
          </a:r>
          <a:r>
            <a:rPr lang="en-US" sz="12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процессов. </a:t>
          </a:r>
          <a:b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Доля основных средств производства, требующих замены, составляет </a:t>
          </a:r>
          <a:b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в обрабатывающей промышленности – до 40 %, угольной отрасли – до 60 %, </a:t>
          </a:r>
          <a:b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в отрасли энергетики – до 70 %.</a:t>
          </a:r>
          <a:endParaRPr lang="ru-KZ" sz="1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9657" y="2269354"/>
        <a:ext cx="1645092" cy="2269354"/>
      </dsp:txXfrm>
    </dsp:sp>
    <dsp:sp modelId="{9ED73450-9A7F-4311-9F9B-6C32BDE1F5EC}">
      <dsp:nvSpPr>
        <dsp:cNvPr id="0" name=""/>
        <dsp:cNvSpPr/>
      </dsp:nvSpPr>
      <dsp:spPr>
        <a:xfrm>
          <a:off x="374784" y="0"/>
          <a:ext cx="834011" cy="12046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30E7F-5D5A-4EF8-9525-272659D1FE4A}">
      <dsp:nvSpPr>
        <dsp:cNvPr id="0" name=""/>
        <dsp:cNvSpPr/>
      </dsp:nvSpPr>
      <dsp:spPr>
        <a:xfrm>
          <a:off x="1641495" y="0"/>
          <a:ext cx="1469026" cy="5673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Roboto" panose="02000000000000000000" pitchFamily="2" charset="0"/>
              <a:ea typeface="Roboto" panose="02000000000000000000" pitchFamily="2" charset="0"/>
            </a:rPr>
            <a:t>Техногенные инциденты на угольных предприятиях, лесных хозяйствах повторно обнажили ряд проблем, не только приводящих </a:t>
          </a:r>
          <a:br>
            <a:rPr lang="ru-RU" sz="11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100" kern="1200" dirty="0">
              <a:latin typeface="Roboto" panose="02000000000000000000" pitchFamily="2" charset="0"/>
              <a:ea typeface="Roboto" panose="02000000000000000000" pitchFamily="2" charset="0"/>
            </a:rPr>
            <a:t>к возникновению недопустимых случаев грубейших нарушений, </a:t>
          </a:r>
          <a:br>
            <a:rPr lang="ru-RU" sz="11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100" kern="1200" dirty="0">
              <a:latin typeface="Roboto" panose="02000000000000000000" pitchFamily="2" charset="0"/>
              <a:ea typeface="Roboto" panose="02000000000000000000" pitchFamily="2" charset="0"/>
            </a:rPr>
            <a:t>но и свидетельствующих о неспособности ответственных лиц эффективно </a:t>
          </a:r>
          <a:br>
            <a:rPr lang="ru-RU" sz="11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100" kern="1200" dirty="0">
              <a:latin typeface="Roboto" panose="02000000000000000000" pitchFamily="2" charset="0"/>
              <a:ea typeface="Roboto" panose="02000000000000000000" pitchFamily="2" charset="0"/>
            </a:rPr>
            <a:t>и безопасно устранять их последствия.</a:t>
          </a:r>
          <a:endParaRPr lang="ru-KZ" sz="11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1641495" y="2269354"/>
        <a:ext cx="1469026" cy="2269354"/>
      </dsp:txXfrm>
    </dsp:sp>
    <dsp:sp modelId="{F8FCC858-715E-4452-B839-123C79E85DA2}">
      <dsp:nvSpPr>
        <dsp:cNvPr id="0" name=""/>
        <dsp:cNvSpPr/>
      </dsp:nvSpPr>
      <dsp:spPr>
        <a:xfrm>
          <a:off x="1899338" y="14150"/>
          <a:ext cx="879555" cy="12343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B915F-D682-4E71-8210-B33AFA36EE64}">
      <dsp:nvSpPr>
        <dsp:cNvPr id="0" name=""/>
        <dsp:cNvSpPr/>
      </dsp:nvSpPr>
      <dsp:spPr>
        <a:xfrm>
          <a:off x="3134342" y="0"/>
          <a:ext cx="1630556" cy="5673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Отсутствие в настоящее время </a:t>
          </a:r>
          <a:r>
            <a:rPr lang="ru-RU" sz="1200" kern="1200" dirty="0" err="1">
              <a:latin typeface="Roboto" panose="02000000000000000000" pitchFamily="2" charset="0"/>
              <a:ea typeface="Roboto" panose="02000000000000000000" pitchFamily="2" charset="0"/>
            </a:rPr>
            <a:t>жестких</a:t>
          </a: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 требований к разработке, утверждению и соблюдению нормативной численности персонала </a:t>
          </a:r>
          <a:b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на предприятиях и в организациях </a:t>
          </a:r>
          <a:r>
            <a:rPr lang="ru-RU" sz="1200" kern="1200" dirty="0" err="1">
              <a:latin typeface="Roboto" panose="02000000000000000000" pitchFamily="2" charset="0"/>
              <a:ea typeface="Roboto" panose="02000000000000000000" pitchFamily="2" charset="0"/>
            </a:rPr>
            <a:t>создает</a:t>
          </a: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 предпосылки для сохранения причин возникновения несчастных случаев, связанных с организацией</a:t>
          </a:r>
          <a:r>
            <a:rPr lang="ru-RU" sz="1200" kern="1200" dirty="0"/>
            <a:t>.</a:t>
          </a: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 труда</a:t>
          </a:r>
          <a:endParaRPr lang="ru-KZ" sz="1200" kern="1200" dirty="0"/>
        </a:p>
      </dsp:txBody>
      <dsp:txXfrm>
        <a:off x="3134342" y="2269354"/>
        <a:ext cx="1630556" cy="2269354"/>
      </dsp:txXfrm>
    </dsp:sp>
    <dsp:sp modelId="{CA5AEDFC-7A60-413C-969C-DE8E84F8F1F7}">
      <dsp:nvSpPr>
        <dsp:cNvPr id="0" name=""/>
        <dsp:cNvSpPr/>
      </dsp:nvSpPr>
      <dsp:spPr>
        <a:xfrm>
          <a:off x="3493778" y="0"/>
          <a:ext cx="851883" cy="124893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5E9DA-F014-43C4-B4AF-DE8039DF176E}">
      <dsp:nvSpPr>
        <dsp:cNvPr id="0" name=""/>
        <dsp:cNvSpPr/>
      </dsp:nvSpPr>
      <dsp:spPr>
        <a:xfrm>
          <a:off x="4765685" y="0"/>
          <a:ext cx="1614734" cy="5673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С 2016 года (Трудовой кодекс, Предпринимательский кодекс, мораторий на проведение проверок) существенно снизился уровень контроля</a:t>
          </a:r>
          <a:b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 и надзора за соблюдением требований охраны труда, промышленной безопасности и гигиены труда</a:t>
          </a:r>
          <a:r>
            <a:rPr lang="ru-RU" sz="900" kern="1200" dirty="0">
              <a:latin typeface="Roboto" panose="02000000000000000000" pitchFamily="2" charset="0"/>
              <a:ea typeface="Roboto" panose="02000000000000000000" pitchFamily="2" charset="0"/>
            </a:rPr>
            <a:t>. </a:t>
          </a:r>
          <a:endParaRPr lang="ru-KZ" sz="9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765685" y="2269354"/>
        <a:ext cx="1614734" cy="2269354"/>
      </dsp:txXfrm>
    </dsp:sp>
    <dsp:sp modelId="{AC6F47D5-6CD8-45B9-AF0D-203547A0C803}">
      <dsp:nvSpPr>
        <dsp:cNvPr id="0" name=""/>
        <dsp:cNvSpPr/>
      </dsp:nvSpPr>
      <dsp:spPr>
        <a:xfrm>
          <a:off x="5108477" y="11808"/>
          <a:ext cx="923964" cy="124893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0B597-8ABF-4162-9454-352A9CA21E37}">
      <dsp:nvSpPr>
        <dsp:cNvPr id="0" name=""/>
        <dsp:cNvSpPr/>
      </dsp:nvSpPr>
      <dsp:spPr>
        <a:xfrm>
          <a:off x="6399266" y="0"/>
          <a:ext cx="1575966" cy="5673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Нет динамики снижения количества работников, находящихся в группе риска (занятых в </a:t>
          </a:r>
          <a:r>
            <a:rPr lang="ru-RU" sz="1200" kern="1200" dirty="0" err="1">
              <a:latin typeface="Roboto" panose="02000000000000000000" pitchFamily="2" charset="0"/>
              <a:ea typeface="Roboto" panose="02000000000000000000" pitchFamily="2" charset="0"/>
            </a:rPr>
            <a:t>тяжелых</a:t>
          </a: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, вредных и опасных условиях труда, и лиц предпенсионного возраста). По данным Карагандинской областной </a:t>
          </a:r>
          <a:r>
            <a:rPr lang="ru-RU" sz="1200" kern="1200" dirty="0" err="1">
              <a:latin typeface="Roboto" panose="02000000000000000000" pitchFamily="2" charset="0"/>
              <a:ea typeface="Roboto" panose="02000000000000000000" pitchFamily="2" charset="0"/>
            </a:rPr>
            <a:t>трехсторонней</a:t>
          </a: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 комиссии по социальному </a:t>
          </a:r>
          <a:r>
            <a:rPr lang="ru-RU" sz="1200" kern="1200" dirty="0" err="1">
              <a:latin typeface="Roboto" panose="02000000000000000000" pitchFamily="2" charset="0"/>
              <a:ea typeface="Roboto" panose="02000000000000000000" pitchFamily="2" charset="0"/>
            </a:rPr>
            <a:t>партнерству</a:t>
          </a:r>
          <a:r>
            <a:rPr lang="ru-RU" sz="1200" kern="1200" dirty="0">
              <a:latin typeface="Roboto" panose="02000000000000000000" pitchFamily="2" charset="0"/>
              <a:ea typeface="Roboto" panose="02000000000000000000" pitchFamily="2" charset="0"/>
            </a:rPr>
            <a:t>, большинство несчастных случаев (57%) происходят с работниками в возрасте старше 55 лет.</a:t>
          </a:r>
          <a:endParaRPr lang="ru-KZ" sz="1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6399266" y="2269354"/>
        <a:ext cx="1575966" cy="2269354"/>
      </dsp:txXfrm>
    </dsp:sp>
    <dsp:sp modelId="{040008FB-999E-4699-A4E3-417586F8B527}">
      <dsp:nvSpPr>
        <dsp:cNvPr id="0" name=""/>
        <dsp:cNvSpPr/>
      </dsp:nvSpPr>
      <dsp:spPr>
        <a:xfrm>
          <a:off x="6731401" y="0"/>
          <a:ext cx="822960" cy="1175502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509" r="-9049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E2BC0-485A-49AE-8115-6E6CDF103C4E}">
      <dsp:nvSpPr>
        <dsp:cNvPr id="0" name=""/>
        <dsp:cNvSpPr/>
      </dsp:nvSpPr>
      <dsp:spPr>
        <a:xfrm>
          <a:off x="1763992" y="5210331"/>
          <a:ext cx="4474924" cy="3809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4T06:07:07.64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35,'0'-14,"0"-7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54C69-346B-4F04-82DC-7CFA38DB0D8F}" type="datetimeFigureOut">
              <a:rPr lang="ru-KZ" smtClean="0"/>
              <a:t>20.04.2026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B7C48-B9EC-436C-B8A8-699A67945E5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4185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B7C48-B9EC-436C-B8A8-699A67945E54}" type="slidenum">
              <a:rPr lang="ru-KZ" smtClean="0"/>
              <a:t>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9974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B7C48-B9EC-436C-B8A8-699A67945E54}" type="slidenum">
              <a:rPr lang="ru-KZ" smtClean="0"/>
              <a:t>13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80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B7C48-B9EC-436C-B8A8-699A67945E54}" type="slidenum">
              <a:rPr lang="ru-KZ" smtClean="0"/>
              <a:t>17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592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9FAAE-7205-AFB3-4F1E-38C74C908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3CB9F7-950A-4497-7087-DF5D88578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ABDCA-42DA-8D93-F883-91CFB57B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8474-72B7-4A59-ACBF-C9F27F757A9F}" type="datetimeFigureOut">
              <a:rPr lang="ru-KZ" smtClean="0"/>
              <a:t>20.04.2026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F355F-B103-C0EA-EAFA-251CF689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70E12-F0ED-5B1E-8741-C9FCDE36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A218-9E68-4143-A78F-E3D7D0E05DA8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93228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2DB89-3E94-DBA1-AE38-CCF40D4B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9304E4-E17B-42D9-54B4-2C2BD32E3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52F32-FD7F-368A-7238-8A394C5B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8474-72B7-4A59-ACBF-C9F27F757A9F}" type="datetimeFigureOut">
              <a:rPr lang="ru-KZ" smtClean="0"/>
              <a:t>20.04.2026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F55CFB-78EC-9A35-2CF8-0DFC5838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A4A547-1919-5602-CF95-1CE1F681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A218-9E68-4143-A78F-E3D7D0E05DA8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2468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C9639-63C1-E18B-917F-D78171A66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1D94E2-3A56-8A40-6C0C-C5C02DF29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33B123-F447-787E-2D30-029436E4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8474-72B7-4A59-ACBF-C9F27F757A9F}" type="datetimeFigureOut">
              <a:rPr lang="ru-KZ" smtClean="0"/>
              <a:t>20.04.2026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256AC8-D97B-B81B-9707-0F06DCE6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B99972-7138-CC44-9DA1-37E0B683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A218-9E68-4143-A78F-E3D7D0E05DA8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03470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FA537-D706-BEFA-E00F-0C5AF314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27831-D3F8-07FE-DDBC-B90E72F8C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48FA7-6AE1-8E0F-2FDD-5DE35060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8474-72B7-4A59-ACBF-C9F27F757A9F}" type="datetimeFigureOut">
              <a:rPr lang="ru-KZ" smtClean="0"/>
              <a:t>20.04.2026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B6D43B-43D9-8A7F-1E6D-50110970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080A43-E45C-8C58-84D2-B8395B05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A218-9E68-4143-A78F-E3D7D0E05DA8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3179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A4831-0B75-2B6D-E476-8DD6F136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6A7FAF-1124-D650-DEB6-291FF9A6D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FC9AA6-9BAE-B051-9DBE-B24BE89D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8474-72B7-4A59-ACBF-C9F27F757A9F}" type="datetimeFigureOut">
              <a:rPr lang="ru-KZ" smtClean="0"/>
              <a:t>20.04.2026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4B2E45-D69F-980E-7A7D-A8CD41F8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DB340-8AEF-C8FD-41EC-C8B705F6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A218-9E68-4143-A78F-E3D7D0E05DA8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4313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28CF2-53A0-E316-31F1-6A50E700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EDC6D0-4AD1-345F-3FBA-BB2D2D72D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A19144-16EE-5FF9-48A3-ECF2D8806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D21FB7-1EF8-FF8B-C243-42C11375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8474-72B7-4A59-ACBF-C9F27F757A9F}" type="datetimeFigureOut">
              <a:rPr lang="ru-KZ" smtClean="0"/>
              <a:t>20.04.2026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88201D-BB7F-C5D1-6B5B-D8CAF503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746467-2ADA-41A6-A4BB-13DAEEA1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A218-9E68-4143-A78F-E3D7D0E05DA8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49797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A9FF9-0AF3-9169-9636-A52FD2D6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52D222-0B18-17BD-7789-FBD4202F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461BA2-D493-734F-BA5F-335A6A43F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909B87-3247-1F12-DC92-A01CA1088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0805EE-2B1D-A090-16F0-FC43AFB5B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481EB4-516E-553B-C401-B622FF70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8474-72B7-4A59-ACBF-C9F27F757A9F}" type="datetimeFigureOut">
              <a:rPr lang="ru-KZ" smtClean="0"/>
              <a:t>20.04.2026</a:t>
            </a:fld>
            <a:endParaRPr lang="ru-KZ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7F6E34-4ACB-962E-4ABC-F97934A0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237D74-EFBC-27B5-13EF-33CA4789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A218-9E68-4143-A78F-E3D7D0E05DA8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3866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268E-23B7-99ED-5BDF-5DA7FCBC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B05FBF-D7A8-13EE-100C-89839AB3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8474-72B7-4A59-ACBF-C9F27F757A9F}" type="datetimeFigureOut">
              <a:rPr lang="ru-KZ" smtClean="0"/>
              <a:t>20.04.2026</a:t>
            </a:fld>
            <a:endParaRPr lang="ru-KZ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037808-FA5F-E2DE-1719-51E4EE28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AF9FB5-D252-61D0-4B26-BF9BCC2A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A218-9E68-4143-A78F-E3D7D0E05DA8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4534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B80012-C134-AC7A-F3C4-B790D46C9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8474-72B7-4A59-ACBF-C9F27F757A9F}" type="datetimeFigureOut">
              <a:rPr lang="ru-KZ" smtClean="0"/>
              <a:t>20.04.2026</a:t>
            </a:fld>
            <a:endParaRPr lang="ru-KZ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4577A5-C0E3-5372-342A-38221C8A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396789-E208-822F-5D8D-0E1EFA17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A218-9E68-4143-A78F-E3D7D0E05DA8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37582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2E609-19B9-3AEA-A124-B296F2B8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943D58-AEEB-0CFE-E3BC-89738CD25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B4028-7FB5-4DB5-A4B2-DC62E3B05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738AEB-914E-9A3D-E946-FBDE96A3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8474-72B7-4A59-ACBF-C9F27F757A9F}" type="datetimeFigureOut">
              <a:rPr lang="ru-KZ" smtClean="0"/>
              <a:t>20.04.2026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8AFED-62A6-702F-9E9A-A3A0FC1C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10F078-E4FC-F7DF-89F4-54C1DD8C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A218-9E68-4143-A78F-E3D7D0E05DA8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15292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44348-BF0A-03BB-40A1-B0945BAA7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65D7B8-6701-3073-FF64-8190A3464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2B8B1-C666-E74E-2092-E8E0A29AB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745D8F-C570-CE42-50F9-2229CC07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8474-72B7-4A59-ACBF-C9F27F757A9F}" type="datetimeFigureOut">
              <a:rPr lang="ru-KZ" smtClean="0"/>
              <a:t>20.04.2026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1E1131-AE66-B0BD-65C0-D66E8555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976FF-ED6D-38D4-7DA2-4184F360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A218-9E68-4143-A78F-E3D7D0E05DA8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926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6F64C-46DE-9CD6-6693-D23F6D92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32158-5332-EFF8-06E6-182FAB9C3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64C481-7E53-57B8-FE98-C6F540281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8474-72B7-4A59-ACBF-C9F27F757A9F}" type="datetimeFigureOut">
              <a:rPr lang="ru-KZ" smtClean="0"/>
              <a:t>20.04.2026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5F4689-D471-C47B-E92A-BAB98D1CB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B6766D-0DCC-0D32-1F50-7F66C5A14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1A218-9E68-4143-A78F-E3D7D0E05DA8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5882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622D36C-4EC2-C59F-D154-06A28C0F6A1D}"/>
              </a:ext>
            </a:extLst>
          </p:cNvPr>
          <p:cNvSpPr txBox="1"/>
          <p:nvPr/>
        </p:nvSpPr>
        <p:spPr>
          <a:xfrm>
            <a:off x="947563" y="2276200"/>
            <a:ext cx="7633728" cy="139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РОЛЬ И ДЕЯТЕЛЬНОСТЬ ПРОФСОЮЗОВ В ОБЕСПЕЧЕНИИ БЕЗОПАСНОСТИ И ОХРАНЫ ТРУДА В ГОРНОДОБЫВАЮЩЕЙ ПРОМЫШЛЕННОСТИ КАЗАХСТАНА: АНАЛИЗ И ПЕРСПЕКТИВЫ</a:t>
            </a:r>
            <a:endParaRPr lang="ru-RU" sz="2000" b="1" dirty="0">
              <a:solidFill>
                <a:srgbClr val="302C5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5FEB5EC-39A2-8EB7-757B-0242D9706AD9}"/>
              </a:ext>
            </a:extLst>
          </p:cNvPr>
          <p:cNvSpPr/>
          <p:nvPr/>
        </p:nvSpPr>
        <p:spPr>
          <a:xfrm>
            <a:off x="753152" y="2276999"/>
            <a:ext cx="93099" cy="1800000"/>
          </a:xfrm>
          <a:prstGeom prst="rect">
            <a:avLst/>
          </a:prstGeom>
          <a:solidFill>
            <a:srgbClr val="302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29454D1-62ED-EF14-6928-6A26D7A07C11}"/>
              </a:ext>
            </a:extLst>
          </p:cNvPr>
          <p:cNvSpPr/>
          <p:nvPr/>
        </p:nvSpPr>
        <p:spPr>
          <a:xfrm>
            <a:off x="753151" y="2276200"/>
            <a:ext cx="93099" cy="900000"/>
          </a:xfrm>
          <a:prstGeom prst="rect">
            <a:avLst/>
          </a:prstGeom>
          <a:solidFill>
            <a:srgbClr val="F27F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F91EED-4FCD-4883-936C-9E68D70E3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1" y="324537"/>
            <a:ext cx="2895600" cy="8007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E68EF5-3841-4A8D-9BB7-C31F0A4869DC}"/>
              </a:ext>
            </a:extLst>
          </p:cNvPr>
          <p:cNvSpPr txBox="1"/>
          <p:nvPr/>
        </p:nvSpPr>
        <p:spPr>
          <a:xfrm>
            <a:off x="1299139" y="4465450"/>
            <a:ext cx="8062143" cy="66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7F0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Семинар по разработке совместной стратегии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7F0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7F0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укрепления безопасности труда в угледобывающей промышленности Казахстана</a:t>
            </a:r>
            <a:endParaRPr lang="ru-RU" sz="2000" b="1" dirty="0">
              <a:solidFill>
                <a:srgbClr val="302C5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4EC2A-E45D-4D53-81BB-551AD9B0346B}"/>
              </a:ext>
            </a:extLst>
          </p:cNvPr>
          <p:cNvSpPr txBox="1"/>
          <p:nvPr/>
        </p:nvSpPr>
        <p:spPr>
          <a:xfrm>
            <a:off x="1299139" y="5713320"/>
            <a:ext cx="2272624" cy="372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Алматы, 2025 г.</a:t>
            </a:r>
            <a:endParaRPr lang="ru-RU" sz="2000" b="1" dirty="0">
              <a:solidFill>
                <a:srgbClr val="302C5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D3A49-AFDF-4B52-9228-F9B9AF12CA70}"/>
              </a:ext>
            </a:extLst>
          </p:cNvPr>
          <p:cNvSpPr txBox="1"/>
          <p:nvPr/>
        </p:nvSpPr>
        <p:spPr>
          <a:xfrm>
            <a:off x="9675320" y="5766195"/>
            <a:ext cx="1686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© Марат </a:t>
            </a:r>
            <a:r>
              <a:rPr lang="ru-RU" sz="1200" dirty="0" err="1">
                <a:latin typeface="Roboto" panose="02000000000000000000" pitchFamily="2" charset="0"/>
                <a:ea typeface="Roboto" panose="02000000000000000000" pitchFamily="2" charset="0"/>
              </a:rPr>
              <a:t>Имаш</a:t>
            </a:r>
            <a:endParaRPr lang="ru-KZ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image1.png">
            <a:extLst>
              <a:ext uri="{FF2B5EF4-FFF2-40B4-BE49-F238E27FC236}">
                <a16:creationId xmlns:a16="http://schemas.microsoft.com/office/drawing/2014/main" id="{9202F180-77DB-45FE-8E3F-7F1615F6001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61283" y="466581"/>
            <a:ext cx="1881505" cy="6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3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7D7C3A-834D-73A0-7339-221C1963C9AB}"/>
              </a:ext>
            </a:extLst>
          </p:cNvPr>
          <p:cNvSpPr txBox="1"/>
          <p:nvPr/>
        </p:nvSpPr>
        <p:spPr>
          <a:xfrm>
            <a:off x="11628119" y="6148412"/>
            <a:ext cx="56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6AA0F5-7DD4-47C3-8DAB-73D812B923CF}" type="slidenum">
              <a:rPr lang="LID8192" sz="2500" b="1" smtClean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10</a:t>
            </a:fld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7A1DB7-6E11-451D-8904-5B284240CDBF}"/>
              </a:ext>
            </a:extLst>
          </p:cNvPr>
          <p:cNvCxnSpPr>
            <a:cxnSpLocks/>
          </p:cNvCxnSpPr>
          <p:nvPr/>
        </p:nvCxnSpPr>
        <p:spPr>
          <a:xfrm>
            <a:off x="311499" y="984738"/>
            <a:ext cx="9480381" cy="0"/>
          </a:xfrm>
          <a:prstGeom prst="line">
            <a:avLst/>
          </a:prstGeom>
          <a:ln w="38100">
            <a:solidFill>
              <a:srgbClr val="F2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598C9F-625C-47F4-8484-F0DAC5A5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99" y="1016899"/>
            <a:ext cx="4895850" cy="57245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68DB05-0FC1-4D0E-AFE5-E0AAF066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84726"/>
            <a:ext cx="4905375" cy="5248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59E36E-CB1F-441A-90BB-D43A00D5732E}"/>
              </a:ext>
            </a:extLst>
          </p:cNvPr>
          <p:cNvSpPr txBox="1"/>
          <p:nvPr/>
        </p:nvSpPr>
        <p:spPr>
          <a:xfrm>
            <a:off x="2318327" y="163433"/>
            <a:ext cx="7333673" cy="8212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25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АВАРИИ НА АО «АМТ» С 2005 ПО 2021 ГОДЫ </a:t>
            </a:r>
          </a:p>
        </p:txBody>
      </p:sp>
      <p:pic>
        <p:nvPicPr>
          <p:cNvPr id="14" name="Рисунок 13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04245A0-6ED1-4D4B-BAFD-A416DDA0EDA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7" y="189246"/>
            <a:ext cx="1936359" cy="561460"/>
          </a:xfrm>
          <a:prstGeom prst="rect">
            <a:avLst/>
          </a:prstGeom>
        </p:spPr>
      </p:pic>
      <p:pic>
        <p:nvPicPr>
          <p:cNvPr id="15" name="image1.png">
            <a:extLst>
              <a:ext uri="{FF2B5EF4-FFF2-40B4-BE49-F238E27FC236}">
                <a16:creationId xmlns:a16="http://schemas.microsoft.com/office/drawing/2014/main" id="{F4C0DA95-B815-4B98-92EA-813D69AB276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91880" y="285811"/>
            <a:ext cx="1597379" cy="5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1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7D7C3A-834D-73A0-7339-221C1963C9AB}"/>
              </a:ext>
            </a:extLst>
          </p:cNvPr>
          <p:cNvSpPr txBox="1"/>
          <p:nvPr/>
        </p:nvSpPr>
        <p:spPr>
          <a:xfrm>
            <a:off x="11628119" y="6148412"/>
            <a:ext cx="56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6AA0F5-7DD4-47C3-8DAB-73D812B923CF}" type="slidenum">
              <a:rPr lang="LID8192" sz="2500" b="1" smtClean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11</a:t>
            </a:fld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7A1DB7-6E11-451D-8904-5B284240CDBF}"/>
              </a:ext>
            </a:extLst>
          </p:cNvPr>
          <p:cNvCxnSpPr>
            <a:cxnSpLocks/>
          </p:cNvCxnSpPr>
          <p:nvPr/>
        </p:nvCxnSpPr>
        <p:spPr>
          <a:xfrm>
            <a:off x="311499" y="984738"/>
            <a:ext cx="9480381" cy="0"/>
          </a:xfrm>
          <a:prstGeom prst="line">
            <a:avLst/>
          </a:prstGeom>
          <a:ln w="38100">
            <a:solidFill>
              <a:srgbClr val="F2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364AC0-948B-403A-9107-568906F81CB0}"/>
              </a:ext>
            </a:extLst>
          </p:cNvPr>
          <p:cNvSpPr txBox="1"/>
          <p:nvPr/>
        </p:nvSpPr>
        <p:spPr>
          <a:xfrm>
            <a:off x="2576945" y="163433"/>
            <a:ext cx="7214936" cy="8212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24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ИСТОРИЯ НЕСЧАСТНЫХ СЛУЧАЕВ НА ШАХТАХ</a:t>
            </a:r>
            <a:endParaRPr lang="ru-KZ" sz="24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0E03E2-16CA-41AC-B12E-FB075C89AB8C}"/>
              </a:ext>
            </a:extLst>
          </p:cNvPr>
          <p:cNvSpPr txBox="1"/>
          <p:nvPr/>
        </p:nvSpPr>
        <p:spPr>
          <a:xfrm>
            <a:off x="311497" y="1169354"/>
            <a:ext cx="11416741" cy="552520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Весной 1994 года на шахте в городе Сарани погибли 11 человек. Причина: возгорание метана. Спустя несколько месяцев на шахте в городе Шахтинске гибнут еще 14 шахтеров. Причина: взрыв метана.</a:t>
            </a:r>
            <a:endParaRPr lang="ru-RU" sz="12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1995 год. В городе Шахтинске на шахте им. Ленина от взрыва метана погибли еще 13 проходчиков. Массовая трагедия на этой шахте повторится через 11 лет.</a:t>
            </a: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20 сентября 2006 года.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</a:t>
            </a:r>
            <a:r>
              <a:rPr lang="ru-KZ" sz="12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рупная</a:t>
            </a: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авария произошла в шахте им. Ленина в Шахтинске. В результате взрыва метана погиб 41 человек.</a:t>
            </a: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11 января 2008 года на шахте "Абайская" в Карагандинской области на глубине 400 метров произошел взрыв </a:t>
            </a:r>
            <a:r>
              <a:rPr lang="ru-KZ" sz="12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метано</a:t>
            </a: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-воздушной смеси, в результате чего началось возгорание. В аварии погибли 30 человек, тела 21 человека так и не были найдены.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В сентябре 2013 года на руднике "Казахмыс" скончался машинист. Причина смерти – камнепад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14 декабря 2013 года на шахте "Абай" рабочий погиб в результате обрушения скалы.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В январе 2014 года на шахте "</a:t>
            </a:r>
            <a:r>
              <a:rPr lang="ru-KZ" sz="12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Жомарт</a:t>
            </a: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" рабочий скончался в результате столкновения с самоходным транспортом.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15 апреля 2014 года рабочий погиб на шахте вблизи Сарани (Карагандинская область). Причина трагедии: шахтер получил травму при креплении забоя. Объект принадлежит АО "</a:t>
            </a:r>
            <a:r>
              <a:rPr lang="ru-KZ" sz="12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АрселорМиттал</a:t>
            </a: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Темиртау".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 июле 2014 года шахтер погиб во время проведения работ по зачистке почвы на шахте "Метан и К". Трагедию назовут несчастным случаем.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Осень 2014 года. На руднике №65 в Карагандинской области погиб рабочий. Причина трагедии: взрыв мины.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19 августа 2015 года. На шахте "Костенко" (Карагандинская область) скончался горнорабочий. Причина: авария при установке опоры на дне газохода.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Ноябрь 2016 года. На шахте "Саранская" погибли четыре рабочих. Причина: ЧП. Во время подъема шахтеров оборвался трос прицепа.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21 июня 2017 года на шахте "</a:t>
            </a:r>
            <a:r>
              <a:rPr lang="ru-KZ" sz="12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Тентек</a:t>
            </a: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" погиб рабочий-проходчик. Его нашли возле ленточного конвейера подстанции, он успел сказать, что его затянуло в конвейер. У погибшего были сломаны все ребра, позвоночник, пробита грудная клетка.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K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K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4BEAD6A-0FFA-4CD3-A1B6-53625C6149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7" y="189246"/>
            <a:ext cx="1936359" cy="561460"/>
          </a:xfrm>
          <a:prstGeom prst="rect">
            <a:avLst/>
          </a:prstGeom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3F16077A-A0E0-4952-86D6-F102F920C73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1880" y="285811"/>
            <a:ext cx="1597379" cy="5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7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7D7C3A-834D-73A0-7339-221C1963C9AB}"/>
              </a:ext>
            </a:extLst>
          </p:cNvPr>
          <p:cNvSpPr txBox="1"/>
          <p:nvPr/>
        </p:nvSpPr>
        <p:spPr>
          <a:xfrm>
            <a:off x="11628119" y="6148412"/>
            <a:ext cx="56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6AA0F5-7DD4-47C3-8DAB-73D812B923CF}" type="slidenum">
              <a:rPr lang="LID8192" sz="2500" b="1" smtClean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12</a:t>
            </a:fld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7A1DB7-6E11-451D-8904-5B284240CDBF}"/>
              </a:ext>
            </a:extLst>
          </p:cNvPr>
          <p:cNvCxnSpPr>
            <a:cxnSpLocks/>
          </p:cNvCxnSpPr>
          <p:nvPr/>
        </p:nvCxnSpPr>
        <p:spPr>
          <a:xfrm>
            <a:off x="311499" y="984738"/>
            <a:ext cx="9480381" cy="0"/>
          </a:xfrm>
          <a:prstGeom prst="line">
            <a:avLst/>
          </a:prstGeom>
          <a:ln w="38100">
            <a:solidFill>
              <a:srgbClr val="F2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364AC0-948B-403A-9107-568906F81CB0}"/>
              </a:ext>
            </a:extLst>
          </p:cNvPr>
          <p:cNvSpPr txBox="1"/>
          <p:nvPr/>
        </p:nvSpPr>
        <p:spPr>
          <a:xfrm>
            <a:off x="2400120" y="285811"/>
            <a:ext cx="7214935" cy="8212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24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ИСТОРИЯ НЕСЧАСТНЫХ СЛУЧАЕВ НА ШАХТАХ</a:t>
            </a:r>
          </a:p>
          <a:p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0E03E2-16CA-41AC-B12E-FB075C89AB8C}"/>
              </a:ext>
            </a:extLst>
          </p:cNvPr>
          <p:cNvSpPr txBox="1"/>
          <p:nvPr/>
        </p:nvSpPr>
        <p:spPr>
          <a:xfrm>
            <a:off x="311497" y="1169354"/>
            <a:ext cx="11416741" cy="545611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17 августа 2017 года на шахте №55 в Сатпаеве при осмотре поверхности погиб рабочий. Причина: обрушение горной породы.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31 августа 2017 года на шахте "Казахстан" погибли шесть шахтеров. Причина: внезапный выброс метана.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 июля 2019 года на шахте "Саранская" погиб горнорабочий очистного забоя. Причина: несчастный случай.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19 июля 2019 года на шахте №65 Южно-</a:t>
            </a:r>
            <a:r>
              <a:rPr lang="ru-KZ" sz="12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Жезказганского</a:t>
            </a: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рудника ТОО "Корпорация "Казахмыс" погиб 28-летний горняк. Причина: несчастный случай.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7 ноября 2019 года на шахте "Саранская" погиб шахтер. Его голову зажало между держателем шахты и подземным оборудованием. Причина: несчастный случай.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16 ноября 2019 года на шахте "Казахстанская" (Карагандинская область) было найдено тело мастера котельной. ЧП назвали несчастным случаем.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28 ноября 2019 года на шахте №565 Южно-</a:t>
            </a:r>
            <a:r>
              <a:rPr lang="ru-KZ" sz="12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Жезказганского</a:t>
            </a: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рудника произошла авария. Во время взрыва погиб мастер.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25 декабря 2019 года в шахте Южно-</a:t>
            </a:r>
            <a:r>
              <a:rPr lang="ru-KZ" sz="12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Жезказганского</a:t>
            </a: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рудника (Корпорация "Казахмыс") погиб рабочий. На него наехала машина для подземных горных работ.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 июне 2020 года в шахте ТОО "</a:t>
            </a:r>
            <a:r>
              <a:rPr lang="ru-KZ" sz="12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Востокцветмет</a:t>
            </a: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" в Восточно-Казахстанской области двое рабочих погибли во время проведения взрывных работ. Трагедию назвали несчастным случаем.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30 декабря 2020 года при выполнении взрывных работ погибли четыре сотрудника Актюбинской медной компании. Причина смерти: отравление угарным газом.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13 января 2021 года шахте им. Ленина произошел пожар: загорелись газ и уголь. На месте ЧП погиб водитель буровой установки.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7 ноября 2021 года на шахте в Карагандинской области погибли шесть человек. Причина: утечка метана.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KZ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Март 2022 года. На шахте "Саранская" (Карагандинская область) погиб один человек. Причина трагедии: обрушение горной массы.</a:t>
            </a: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K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K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image1.png">
            <a:extLst>
              <a:ext uri="{FF2B5EF4-FFF2-40B4-BE49-F238E27FC236}">
                <a16:creationId xmlns:a16="http://schemas.microsoft.com/office/drawing/2014/main" id="{C761F4EE-ECFC-498C-BBDF-A8BB68FEF2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1880" y="285811"/>
            <a:ext cx="1597379" cy="51431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2046158-E614-45B5-88D2-C6892713FA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7" y="189246"/>
            <a:ext cx="1936359" cy="5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5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7D7C3A-834D-73A0-7339-221C1963C9AB}"/>
              </a:ext>
            </a:extLst>
          </p:cNvPr>
          <p:cNvSpPr txBox="1"/>
          <p:nvPr/>
        </p:nvSpPr>
        <p:spPr>
          <a:xfrm>
            <a:off x="11628119" y="6148412"/>
            <a:ext cx="56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6AA0F5-7DD4-47C3-8DAB-73D812B923CF}" type="slidenum">
              <a:rPr lang="LID8192" sz="2500" b="1" smtClean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13</a:t>
            </a:fld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7A1DB7-6E11-451D-8904-5B284240CDBF}"/>
              </a:ext>
            </a:extLst>
          </p:cNvPr>
          <p:cNvCxnSpPr>
            <a:cxnSpLocks/>
          </p:cNvCxnSpPr>
          <p:nvPr/>
        </p:nvCxnSpPr>
        <p:spPr>
          <a:xfrm>
            <a:off x="311499" y="984738"/>
            <a:ext cx="9480381" cy="0"/>
          </a:xfrm>
          <a:prstGeom prst="line">
            <a:avLst/>
          </a:prstGeom>
          <a:ln w="38100">
            <a:solidFill>
              <a:srgbClr val="F2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364AC0-948B-403A-9107-568906F81CB0}"/>
              </a:ext>
            </a:extLst>
          </p:cNvPr>
          <p:cNvSpPr txBox="1"/>
          <p:nvPr/>
        </p:nvSpPr>
        <p:spPr>
          <a:xfrm>
            <a:off x="2576945" y="163433"/>
            <a:ext cx="7024255" cy="8212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СТАТИСТИКА  НЕСЧАСТНЫХ СЛУЧАЕВ СО СМЕРТЕЛЬНЫМ ИСХОДОМ</a:t>
            </a:r>
            <a:endParaRPr lang="ru-KZ" sz="24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4BEAD6A-0FFA-4CD3-A1B6-53625C6149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7" y="189246"/>
            <a:ext cx="1936359" cy="561460"/>
          </a:xfrm>
          <a:prstGeom prst="rect">
            <a:avLst/>
          </a:prstGeom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3F16077A-A0E0-4952-86D6-F102F920C73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91880" y="285811"/>
            <a:ext cx="1597379" cy="514312"/>
          </a:xfrm>
          <a:prstGeom prst="rect">
            <a:avLst/>
          </a:prstGeom>
        </p:spPr>
      </p:pic>
      <p:graphicFrame>
        <p:nvGraphicFramePr>
          <p:cNvPr id="10" name="Объект 3">
            <a:extLst>
              <a:ext uri="{FF2B5EF4-FFF2-40B4-BE49-F238E27FC236}">
                <a16:creationId xmlns:a16="http://schemas.microsoft.com/office/drawing/2014/main" id="{F4B9243E-9025-4D6A-A1DE-D8E56015C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132502"/>
              </p:ext>
            </p:extLst>
          </p:nvPr>
        </p:nvGraphicFramePr>
        <p:xfrm>
          <a:off x="475488" y="1534242"/>
          <a:ext cx="6199632" cy="461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F64A045C-9171-4C31-A99E-FC914841C9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554706"/>
              </p:ext>
            </p:extLst>
          </p:nvPr>
        </p:nvGraphicFramePr>
        <p:xfrm>
          <a:off x="6912864" y="1534242"/>
          <a:ext cx="4568952" cy="461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003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7D7C3A-834D-73A0-7339-221C1963C9AB}"/>
              </a:ext>
            </a:extLst>
          </p:cNvPr>
          <p:cNvSpPr txBox="1"/>
          <p:nvPr/>
        </p:nvSpPr>
        <p:spPr>
          <a:xfrm>
            <a:off x="11628119" y="6148412"/>
            <a:ext cx="56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6AA0F5-7DD4-47C3-8DAB-73D812B923CF}" type="slidenum">
              <a:rPr lang="LID8192" sz="2500" b="1" smtClean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14</a:t>
            </a:fld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7A1DB7-6E11-451D-8904-5B284240CDBF}"/>
              </a:ext>
            </a:extLst>
          </p:cNvPr>
          <p:cNvCxnSpPr>
            <a:cxnSpLocks/>
          </p:cNvCxnSpPr>
          <p:nvPr/>
        </p:nvCxnSpPr>
        <p:spPr>
          <a:xfrm>
            <a:off x="311499" y="984738"/>
            <a:ext cx="9480381" cy="0"/>
          </a:xfrm>
          <a:prstGeom prst="line">
            <a:avLst/>
          </a:prstGeom>
          <a:ln w="38100">
            <a:solidFill>
              <a:srgbClr val="F2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364AC0-948B-403A-9107-568906F81CB0}"/>
              </a:ext>
            </a:extLst>
          </p:cNvPr>
          <p:cNvSpPr txBox="1"/>
          <p:nvPr/>
        </p:nvSpPr>
        <p:spPr>
          <a:xfrm>
            <a:off x="2364509" y="163433"/>
            <a:ext cx="7342909" cy="8212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25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ПРОБЛЕМЫ И ВЫЗОВЫ</a:t>
            </a:r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0E03E2-16CA-41AC-B12E-FB075C89AB8C}"/>
              </a:ext>
            </a:extLst>
          </p:cNvPr>
          <p:cNvSpPr txBox="1"/>
          <p:nvPr/>
        </p:nvSpPr>
        <p:spPr>
          <a:xfrm>
            <a:off x="311499" y="1169353"/>
            <a:ext cx="2893520" cy="371668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Проблемы "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регрессников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 и возмещение вреда здоровью, профессиональные заболевания.</a:t>
            </a:r>
            <a:endParaRPr lang="ru-RU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Вопрос пенсионного возраста для работников во вредных условиях труда</a:t>
            </a: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Статус горноспасательной службы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F77AB89-B100-44C9-9039-49D87E572E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7" y="189246"/>
            <a:ext cx="1936359" cy="561460"/>
          </a:xfrm>
          <a:prstGeom prst="rect">
            <a:avLst/>
          </a:prstGeom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655C69E8-AEF6-4C94-9EB4-98DF1EA72BD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1880" y="285811"/>
            <a:ext cx="1597379" cy="514312"/>
          </a:xfrm>
          <a:prstGeom prst="rect">
            <a:avLst/>
          </a:prstGeom>
        </p:spPr>
      </p:pic>
      <p:graphicFrame>
        <p:nvGraphicFramePr>
          <p:cNvPr id="10" name="Объект 4">
            <a:extLst>
              <a:ext uri="{FF2B5EF4-FFF2-40B4-BE49-F238E27FC236}">
                <a16:creationId xmlns:a16="http://schemas.microsoft.com/office/drawing/2014/main" id="{4CA73268-46C3-4B1B-BC22-49C5D91B0D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009057"/>
              </p:ext>
            </p:extLst>
          </p:nvPr>
        </p:nvGraphicFramePr>
        <p:xfrm>
          <a:off x="3552999" y="1034155"/>
          <a:ext cx="8075120" cy="5673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036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7D7C3A-834D-73A0-7339-221C1963C9AB}"/>
              </a:ext>
            </a:extLst>
          </p:cNvPr>
          <p:cNvSpPr txBox="1"/>
          <p:nvPr/>
        </p:nvSpPr>
        <p:spPr>
          <a:xfrm>
            <a:off x="11628119" y="6148412"/>
            <a:ext cx="56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6AA0F5-7DD4-47C3-8DAB-73D812B923CF}" type="slidenum">
              <a:rPr lang="LID8192" sz="2500" b="1" smtClean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15</a:t>
            </a:fld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7A1DB7-6E11-451D-8904-5B284240CDBF}"/>
              </a:ext>
            </a:extLst>
          </p:cNvPr>
          <p:cNvCxnSpPr>
            <a:cxnSpLocks/>
          </p:cNvCxnSpPr>
          <p:nvPr/>
        </p:nvCxnSpPr>
        <p:spPr>
          <a:xfrm>
            <a:off x="311499" y="984738"/>
            <a:ext cx="9480381" cy="0"/>
          </a:xfrm>
          <a:prstGeom prst="line">
            <a:avLst/>
          </a:prstGeom>
          <a:ln w="38100">
            <a:solidFill>
              <a:srgbClr val="F2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364AC0-948B-403A-9107-568906F81CB0}"/>
              </a:ext>
            </a:extLst>
          </p:cNvPr>
          <p:cNvSpPr txBox="1"/>
          <p:nvPr/>
        </p:nvSpPr>
        <p:spPr>
          <a:xfrm>
            <a:off x="2400120" y="255753"/>
            <a:ext cx="7298062" cy="8212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ЗАМЕЧАНИЯ И ЗАПРОСЫ, НАПРАВЛЕННЫЕ КОМИТЕТОМ ЭКСПЕРТОВ ПО ПРИМЕНЕНИЮ КОНВЕНЦИЙ И РЕКОМЕНДАЦИЙ</a:t>
            </a:r>
            <a:endParaRPr lang="ru-KZ" sz="16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0E03E2-16CA-41AC-B12E-FB075C89AB8C}"/>
              </a:ext>
            </a:extLst>
          </p:cNvPr>
          <p:cNvSpPr txBox="1"/>
          <p:nvPr/>
        </p:nvSpPr>
        <p:spPr>
          <a:xfrm>
            <a:off x="311497" y="1169354"/>
            <a:ext cx="11416741" cy="497905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 Моратории на проведение инспекции до 1 января 2024 г., что, по мнению КЭПКР, является </a:t>
            </a:r>
            <a:r>
              <a:rPr lang="ru-RU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серьезным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нарушением Конвенций (К81 и К129), где говорится, что инспекторы труда должны иметь возможность проводить проверки с такой частотой и тщательностью, какие необходимы для обеспечения эффективного применения правовых норм;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О соответствии порядка проведения инспекционных проверок положениям Конвенции (о наличии излишних требований – согласование с прокуратурой, составление предварительного графика проверок и обозначение целей, предварительное уведомление работодателя о проверке).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 установлении Трудовым и Предпринимательским кодексом </a:t>
            </a:r>
            <a:r>
              <a:rPr lang="ru-RU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серьезных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ограничений полномочий инспекторов труда (беспрепятственный доступ, возможность проводить инспекции в любое время дня и ночи, проведение инспекционных проверок по собственной инициативе инспекторов, ограничение по предметам контроля);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 ограничении частоты и длительности проверок;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 установленных ограничениях по приостановке инспекторами работ, несущих угрозу жизни и здоровью работникам;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 отсутствии возможности государственной инспекции напрямую накладывать санкции работодателю без предписаний, обращений в судебные органы и т.п.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 недопустимости подчинения государственных инспекторов местным органам власти;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 несоблюдении принципов конфиденциальности при обращениях заявителей в инспекцию;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 численности инспекторов труда, которая недостаточна для обеспечения эффективного выполнения инспекцией труда своих обязанностей;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 недостаточности числа инспекционных проверок, </a:t>
            </a:r>
            <a:r>
              <a:rPr lang="ru-RU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проведенных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государственными инспекторами труда;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момента ратификации Конвенций в 2001 г. центральные органы власти не направили МОТ ни одного годового доклада о деятельности инспекторов труда, что является несоблюдением статьи 20 Конвенции № 81 и статьи 26 Конвенции № 129</a:t>
            </a:r>
          </a:p>
        </p:txBody>
      </p:sp>
      <p:pic>
        <p:nvPicPr>
          <p:cNvPr id="7" name="Рисунок 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CB29D33-E27C-415C-92A6-9E2089EB55B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7" y="189246"/>
            <a:ext cx="1936359" cy="561460"/>
          </a:xfrm>
          <a:prstGeom prst="rect">
            <a:avLst/>
          </a:prstGeom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27E10798-1398-4176-BFAE-328905CE7AF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1880" y="285811"/>
            <a:ext cx="1597379" cy="5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2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7D7C3A-834D-73A0-7339-221C1963C9AB}"/>
              </a:ext>
            </a:extLst>
          </p:cNvPr>
          <p:cNvSpPr txBox="1"/>
          <p:nvPr/>
        </p:nvSpPr>
        <p:spPr>
          <a:xfrm>
            <a:off x="11628119" y="6148412"/>
            <a:ext cx="56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6AA0F5-7DD4-47C3-8DAB-73D812B923CF}" type="slidenum">
              <a:rPr lang="LID8192" sz="2500" b="1" smtClean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16</a:t>
            </a:fld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7A1DB7-6E11-451D-8904-5B284240CDBF}"/>
              </a:ext>
            </a:extLst>
          </p:cNvPr>
          <p:cNvCxnSpPr>
            <a:cxnSpLocks/>
          </p:cNvCxnSpPr>
          <p:nvPr/>
        </p:nvCxnSpPr>
        <p:spPr>
          <a:xfrm>
            <a:off x="311499" y="984738"/>
            <a:ext cx="9480381" cy="0"/>
          </a:xfrm>
          <a:prstGeom prst="line">
            <a:avLst/>
          </a:prstGeom>
          <a:ln w="38100">
            <a:solidFill>
              <a:srgbClr val="F2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364AC0-948B-403A-9107-568906F81CB0}"/>
              </a:ext>
            </a:extLst>
          </p:cNvPr>
          <p:cNvSpPr txBox="1"/>
          <p:nvPr/>
        </p:nvSpPr>
        <p:spPr>
          <a:xfrm>
            <a:off x="2927927" y="163433"/>
            <a:ext cx="6511637" cy="8212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КЛЮЧЕВЫЕ НАПРАВЛЕНИЯ ДЕЯТЕЛЬНОСТИ ПРОФСОЮЗОВ</a:t>
            </a:r>
            <a:endParaRPr lang="ru-KZ" sz="20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0E03E2-16CA-41AC-B12E-FB075C89AB8C}"/>
              </a:ext>
            </a:extLst>
          </p:cNvPr>
          <p:cNvSpPr txBox="1"/>
          <p:nvPr/>
        </p:nvSpPr>
        <p:spPr>
          <a:xfrm>
            <a:off x="414364" y="1878758"/>
            <a:ext cx="3651077" cy="4559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Ратификация Конвенции МОТ № 176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Расширение полномочий инспекторов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Ужесточение ответственности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Поддержка </a:t>
            </a:r>
            <a:r>
              <a:rPr lang="ru-RU" sz="160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НЦГТиПЗ</a:t>
            </a:r>
            <a:endParaRPr lang="ru-RU" sz="16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Координация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Обязательность создания производственных советов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Решение проблем "</a:t>
            </a:r>
            <a:r>
              <a:rPr lang="ru-RU" sz="160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регрессников</a:t>
            </a: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Пенсионный возраст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Горноспасательная служба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7538F-6CB6-4F9D-9EC8-B57555A703DF}"/>
              </a:ext>
            </a:extLst>
          </p:cNvPr>
          <p:cNvSpPr txBox="1"/>
          <p:nvPr/>
        </p:nvSpPr>
        <p:spPr>
          <a:xfrm>
            <a:off x="4443961" y="1213986"/>
            <a:ext cx="2432026" cy="4321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 lvl="0" algn="just">
              <a:spcAft>
                <a:spcPts val="1200"/>
              </a:spcAft>
              <a:buClr>
                <a:schemeClr val="tx2"/>
              </a:buClr>
              <a:tabLst>
                <a:tab pos="630555" algn="l"/>
              </a:tabLst>
            </a:pPr>
            <a:r>
              <a:rPr lang="ru-RU" sz="2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Работодатели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FCBCAB-6E8B-4F3A-AF83-A2B1E47FB7DD}"/>
              </a:ext>
            </a:extLst>
          </p:cNvPr>
          <p:cNvSpPr txBox="1"/>
          <p:nvPr/>
        </p:nvSpPr>
        <p:spPr>
          <a:xfrm>
            <a:off x="8126558" y="1875347"/>
            <a:ext cx="3548206" cy="12793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Экспертная поддержка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Обучение и обмен опытом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Мониторинг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6DB740-BC1D-4600-A87D-CBD4FE1EC3D7}"/>
              </a:ext>
            </a:extLst>
          </p:cNvPr>
          <p:cNvSpPr txBox="1"/>
          <p:nvPr/>
        </p:nvSpPr>
        <p:spPr>
          <a:xfrm>
            <a:off x="517236" y="1215691"/>
            <a:ext cx="2180244" cy="43211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 lvl="0" algn="just">
              <a:spcAft>
                <a:spcPts val="1200"/>
              </a:spcAft>
              <a:buClr>
                <a:schemeClr val="tx2"/>
              </a:buClr>
              <a:tabLst>
                <a:tab pos="630555" algn="l"/>
              </a:tabLst>
            </a:pPr>
            <a:r>
              <a:rPr lang="ru-RU" sz="2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Правительство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1505F-1FF1-4991-8A4E-7BC9DD7B022F}"/>
              </a:ext>
            </a:extLst>
          </p:cNvPr>
          <p:cNvSpPr txBox="1"/>
          <p:nvPr/>
        </p:nvSpPr>
        <p:spPr>
          <a:xfrm>
            <a:off x="4443961" y="1880144"/>
            <a:ext cx="3304078" cy="22255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Признание роли профсоюзов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Инвестиции в безопасность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Профилактика профзаболеваний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Обеспечение условий труда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27C89D-3019-479D-9DF5-0606D2F92484}"/>
              </a:ext>
            </a:extLst>
          </p:cNvPr>
          <p:cNvSpPr txBox="1"/>
          <p:nvPr/>
        </p:nvSpPr>
        <p:spPr>
          <a:xfrm>
            <a:off x="8126558" y="1213986"/>
            <a:ext cx="3548206" cy="4321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 lvl="0" algn="just">
              <a:spcAft>
                <a:spcPts val="1200"/>
              </a:spcAft>
              <a:buClr>
                <a:schemeClr val="tx2"/>
              </a:buClr>
              <a:tabLst>
                <a:tab pos="630555" algn="l"/>
              </a:tabLst>
            </a:pPr>
            <a:r>
              <a:rPr lang="ru-RU" sz="2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Международные </a:t>
            </a:r>
            <a:r>
              <a:rPr lang="ru-RU" sz="2000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партнеры</a:t>
            </a:r>
            <a:r>
              <a:rPr lang="ru-RU" sz="2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14" name="Рисунок 13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0E0233D-8E25-4AA9-9173-57CCB2C9F8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7" y="189246"/>
            <a:ext cx="1936359" cy="561460"/>
          </a:xfrm>
          <a:prstGeom prst="rect">
            <a:avLst/>
          </a:prstGeom>
        </p:spPr>
      </p:pic>
      <p:pic>
        <p:nvPicPr>
          <p:cNvPr id="15" name="image1.png">
            <a:extLst>
              <a:ext uri="{FF2B5EF4-FFF2-40B4-BE49-F238E27FC236}">
                <a16:creationId xmlns:a16="http://schemas.microsoft.com/office/drawing/2014/main" id="{C299FDA9-66E4-46AC-801C-B312A332486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1880" y="285811"/>
            <a:ext cx="1597379" cy="5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95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7D7C3A-834D-73A0-7339-221C1963C9AB}"/>
              </a:ext>
            </a:extLst>
          </p:cNvPr>
          <p:cNvSpPr txBox="1"/>
          <p:nvPr/>
        </p:nvSpPr>
        <p:spPr>
          <a:xfrm>
            <a:off x="11628119" y="6148412"/>
            <a:ext cx="56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6AA0F5-7DD4-47C3-8DAB-73D812B923CF}" type="slidenum">
              <a:rPr lang="LID8192" sz="2500" b="1" smtClean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17</a:t>
            </a:fld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7A1DB7-6E11-451D-8904-5B284240CDBF}"/>
              </a:ext>
            </a:extLst>
          </p:cNvPr>
          <p:cNvCxnSpPr>
            <a:cxnSpLocks/>
          </p:cNvCxnSpPr>
          <p:nvPr/>
        </p:nvCxnSpPr>
        <p:spPr>
          <a:xfrm>
            <a:off x="311499" y="984738"/>
            <a:ext cx="9480381" cy="0"/>
          </a:xfrm>
          <a:prstGeom prst="line">
            <a:avLst/>
          </a:prstGeom>
          <a:ln w="38100">
            <a:solidFill>
              <a:srgbClr val="F2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364AC0-948B-403A-9107-568906F81CB0}"/>
              </a:ext>
            </a:extLst>
          </p:cNvPr>
          <p:cNvSpPr txBox="1"/>
          <p:nvPr/>
        </p:nvSpPr>
        <p:spPr>
          <a:xfrm>
            <a:off x="2415863" y="3126089"/>
            <a:ext cx="6511637" cy="8212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32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СПАСИБО ЗА ВНИМАНИЕ !</a:t>
            </a:r>
            <a:endParaRPr lang="ru-KZ" sz="32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0E0233D-8E25-4AA9-9173-57CCB2C9F8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7" y="189246"/>
            <a:ext cx="1936359" cy="561460"/>
          </a:xfrm>
          <a:prstGeom prst="rect">
            <a:avLst/>
          </a:prstGeom>
        </p:spPr>
      </p:pic>
      <p:pic>
        <p:nvPicPr>
          <p:cNvPr id="15" name="image1.png">
            <a:extLst>
              <a:ext uri="{FF2B5EF4-FFF2-40B4-BE49-F238E27FC236}">
                <a16:creationId xmlns:a16="http://schemas.microsoft.com/office/drawing/2014/main" id="{C299FDA9-66E4-46AC-801C-B312A332486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91880" y="285811"/>
            <a:ext cx="1597379" cy="5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850F39B-38BF-D29B-4CBF-A3341ADCFB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8" y="285324"/>
            <a:ext cx="1976752" cy="561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7D7C3A-834D-73A0-7339-221C1963C9AB}"/>
              </a:ext>
            </a:extLst>
          </p:cNvPr>
          <p:cNvSpPr txBox="1"/>
          <p:nvPr/>
        </p:nvSpPr>
        <p:spPr>
          <a:xfrm>
            <a:off x="11628119" y="6148412"/>
            <a:ext cx="56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6AA0F5-7DD4-47C3-8DAB-73D812B923CF}" type="slidenum">
              <a:rPr lang="LID8192" sz="2500" b="1" smtClean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2</a:t>
            </a:fld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7A1DB7-6E11-451D-8904-5B284240CDBF}"/>
              </a:ext>
            </a:extLst>
          </p:cNvPr>
          <p:cNvCxnSpPr>
            <a:cxnSpLocks/>
          </p:cNvCxnSpPr>
          <p:nvPr/>
        </p:nvCxnSpPr>
        <p:spPr>
          <a:xfrm>
            <a:off x="311499" y="984738"/>
            <a:ext cx="9480381" cy="0"/>
          </a:xfrm>
          <a:prstGeom prst="line">
            <a:avLst/>
          </a:prstGeom>
          <a:ln w="38100">
            <a:solidFill>
              <a:srgbClr val="F2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364AC0-948B-403A-9107-568906F81CB0}"/>
              </a:ext>
            </a:extLst>
          </p:cNvPr>
          <p:cNvSpPr txBox="1"/>
          <p:nvPr/>
        </p:nvSpPr>
        <p:spPr>
          <a:xfrm>
            <a:off x="2752436" y="163433"/>
            <a:ext cx="7039444" cy="8212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25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ТЕКУЩАЯ РОЛЬ И ВКЛАД ПРОФСОЮЗОВ </a:t>
            </a:r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0E03E2-16CA-41AC-B12E-FB075C89AB8C}"/>
              </a:ext>
            </a:extLst>
          </p:cNvPr>
          <p:cNvSpPr txBox="1"/>
          <p:nvPr/>
        </p:nvSpPr>
        <p:spPr>
          <a:xfrm>
            <a:off x="311499" y="1193035"/>
            <a:ext cx="11416739" cy="53791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Общественный контроль и инспектирование</a:t>
            </a:r>
            <a:r>
              <a:rPr lang="en-US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dirty="0"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kk-KZ" dirty="0"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управлении (Производственные советы)</a:t>
            </a:r>
          </a:p>
          <a:p>
            <a:pPr lvl="0" algn="just">
              <a:spcAft>
                <a:spcPts val="1200"/>
              </a:spcAft>
              <a:buClr>
                <a:schemeClr val="tx2"/>
              </a:buClr>
              <a:tabLst>
                <a:tab pos="630555" algn="l"/>
              </a:tabLst>
            </a:pPr>
            <a:endParaRPr lang="ru-RU" sz="1800" dirty="0"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8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Коллективные переговоры и соглашения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sz="1800" dirty="0"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sz="1800" dirty="0"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just">
              <a:spcAft>
                <a:spcPts val="1200"/>
              </a:spcAft>
              <a:buClr>
                <a:schemeClr val="tx2"/>
              </a:buClr>
              <a:tabLst>
                <a:tab pos="630555" algn="l"/>
              </a:tabLst>
            </a:pPr>
            <a:endParaRPr lang="ru-RU" sz="1800" dirty="0"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8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Взаимодействие на национальном и международном уровнях</a:t>
            </a:r>
            <a:endParaRPr lang="en-US" sz="1800" dirty="0"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just">
              <a:spcAft>
                <a:spcPts val="1200"/>
              </a:spcAft>
              <a:buClr>
                <a:schemeClr val="tx2"/>
              </a:buClr>
              <a:tabLst>
                <a:tab pos="630555" algn="l"/>
              </a:tabLst>
            </a:pPr>
            <a:endParaRPr lang="ru-RU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908CB-9961-4840-9DD8-E22DD2B76BBF}"/>
              </a:ext>
            </a:extLst>
          </p:cNvPr>
          <p:cNvSpPr txBox="1"/>
          <p:nvPr/>
        </p:nvSpPr>
        <p:spPr>
          <a:xfrm>
            <a:off x="683822" y="1502255"/>
            <a:ext cx="10841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Профсоюзы осуществляют </a:t>
            </a:r>
            <a:r>
              <a:rPr lang="ru-RU" sz="1400" dirty="0">
                <a:solidFill>
                  <a:srgbClr val="FF0000"/>
                </a:solidFill>
              </a:rPr>
              <a:t>общественный контроль </a:t>
            </a:r>
            <a:r>
              <a:rPr lang="ru-RU" sz="1400" dirty="0"/>
              <a:t>за соблюдением трудового законодательства и норм охраны труда работодателями. Этот механизм позволяет представлять интересы работников и обеспечивать их защиту. Ключевую роль здесь играет институт </a:t>
            </a:r>
            <a:r>
              <a:rPr lang="ru-RU" sz="1400" dirty="0">
                <a:solidFill>
                  <a:srgbClr val="FF0000"/>
                </a:solidFill>
              </a:rPr>
              <a:t>технических инспекторов </a:t>
            </a:r>
            <a:r>
              <a:rPr lang="ru-RU" sz="1400" dirty="0"/>
              <a:t>по охране труда</a:t>
            </a:r>
            <a:endParaRPr lang="ru-KZ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5220DA-B9C4-4280-9115-8854912F2755}"/>
              </a:ext>
            </a:extLst>
          </p:cNvPr>
          <p:cNvSpPr txBox="1"/>
          <p:nvPr/>
        </p:nvSpPr>
        <p:spPr>
          <a:xfrm>
            <a:off x="665986" y="2496864"/>
            <a:ext cx="1087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Профсоюзы активно участвуют в деятельности </a:t>
            </a:r>
            <a:r>
              <a:rPr lang="ru-RU" sz="1400" dirty="0">
                <a:solidFill>
                  <a:srgbClr val="FF0000"/>
                </a:solidFill>
              </a:rPr>
              <a:t>производственных советов </a:t>
            </a:r>
            <a:r>
              <a:rPr lang="ru-RU" sz="1400" dirty="0"/>
              <a:t>по безопасности и охране труда. Эти советы формируются на паритетной основе из представителей работодателя и работников, и их решения являются обязательными для исполнения работодателем</a:t>
            </a:r>
            <a:endParaRPr lang="ru-KZ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43996-941F-4F85-AC54-BE32DD3D784E}"/>
              </a:ext>
            </a:extLst>
          </p:cNvPr>
          <p:cNvSpPr txBox="1"/>
          <p:nvPr/>
        </p:nvSpPr>
        <p:spPr>
          <a:xfrm>
            <a:off x="641345" y="3276029"/>
            <a:ext cx="1092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Отраслевое соглашение о социальном </a:t>
            </a:r>
            <a:r>
              <a:rPr lang="ru-RU" sz="1400" dirty="0" err="1"/>
              <a:t>партнерстве</a:t>
            </a:r>
            <a:r>
              <a:rPr lang="ru-RU" sz="1400" dirty="0"/>
              <a:t> в угольной промышленности РК на 2025 – 2027 гг., направленное на дальнейшее улучшение условий труда, повышение социальной защиты работников и развитие социальной ответственности</a:t>
            </a:r>
            <a:endParaRPr lang="ru-KZ" sz="1400" dirty="0"/>
          </a:p>
        </p:txBody>
      </p:sp>
      <p:pic>
        <p:nvPicPr>
          <p:cNvPr id="12" name="image1.png">
            <a:extLst>
              <a:ext uri="{FF2B5EF4-FFF2-40B4-BE49-F238E27FC236}">
                <a16:creationId xmlns:a16="http://schemas.microsoft.com/office/drawing/2014/main" id="{11D7FA5C-C254-4124-8251-B4573F23174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1880" y="285811"/>
            <a:ext cx="1597379" cy="514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5777DC-36AB-4BB1-94BC-347138E06F53}"/>
              </a:ext>
            </a:extLst>
          </p:cNvPr>
          <p:cNvSpPr txBox="1"/>
          <p:nvPr/>
        </p:nvSpPr>
        <p:spPr>
          <a:xfrm>
            <a:off x="624194" y="3799249"/>
            <a:ext cx="1068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/>
              <a:t>В </a:t>
            </a:r>
            <a:r>
              <a:rPr lang="kk-KZ" sz="1400" dirty="0" err="1"/>
              <a:t>членских</a:t>
            </a:r>
            <a:r>
              <a:rPr lang="kk-KZ" sz="1400" dirty="0"/>
              <a:t> </a:t>
            </a:r>
            <a:r>
              <a:rPr lang="kk-KZ" sz="1400" dirty="0" err="1"/>
              <a:t>организациях</a:t>
            </a:r>
            <a:r>
              <a:rPr lang="kk-KZ" sz="1400" dirty="0"/>
              <a:t> </a:t>
            </a:r>
            <a:r>
              <a:rPr lang="kk-KZ" sz="1400" dirty="0" err="1"/>
              <a:t>Отраслевого</a:t>
            </a:r>
            <a:r>
              <a:rPr lang="kk-KZ" sz="1400" dirty="0"/>
              <a:t> </a:t>
            </a:r>
            <a:r>
              <a:rPr lang="kk-KZ" sz="1400" dirty="0" err="1"/>
              <a:t>профсоюза</a:t>
            </a:r>
            <a:r>
              <a:rPr lang="kk-KZ" sz="1400" dirty="0"/>
              <a:t> </a:t>
            </a:r>
            <a:r>
              <a:rPr lang="kk-KZ" sz="1400" dirty="0" err="1"/>
              <a:t>угольщиков</a:t>
            </a:r>
            <a:r>
              <a:rPr lang="kk-KZ" sz="1400" dirty="0"/>
              <a:t> «</a:t>
            </a:r>
            <a:r>
              <a:rPr lang="kk-KZ" sz="1400" dirty="0" err="1"/>
              <a:t>Казуглепроф</a:t>
            </a:r>
            <a:r>
              <a:rPr lang="kk-KZ" sz="1400" dirty="0"/>
              <a:t>» </a:t>
            </a:r>
            <a:r>
              <a:rPr lang="kk-KZ" sz="1400" dirty="0" err="1"/>
              <a:t>действует</a:t>
            </a:r>
            <a:r>
              <a:rPr lang="kk-KZ" sz="1400" dirty="0"/>
              <a:t> </a:t>
            </a:r>
            <a:r>
              <a:rPr lang="en-US" sz="1400" dirty="0"/>
              <a:t>20</a:t>
            </a:r>
            <a:r>
              <a:rPr lang="kk-KZ" sz="1400" dirty="0"/>
              <a:t> </a:t>
            </a:r>
            <a:r>
              <a:rPr lang="kk-KZ" sz="1400" dirty="0" err="1"/>
              <a:t>коллективных</a:t>
            </a:r>
            <a:r>
              <a:rPr lang="kk-KZ" sz="1400" dirty="0"/>
              <a:t> </a:t>
            </a:r>
            <a:r>
              <a:rPr lang="kk-KZ" sz="1400" dirty="0" err="1"/>
              <a:t>договоров</a:t>
            </a:r>
            <a:r>
              <a:rPr lang="kk-KZ" sz="1400" dirty="0"/>
              <a:t>, </a:t>
            </a:r>
            <a:r>
              <a:rPr lang="kk-KZ" sz="1400" dirty="0" err="1"/>
              <a:t>где</a:t>
            </a:r>
            <a:r>
              <a:rPr lang="kk-KZ" sz="1400" dirty="0"/>
              <a:t> </a:t>
            </a:r>
            <a:r>
              <a:rPr lang="kk-KZ" sz="1400" dirty="0" err="1"/>
              <a:t>закреплены</a:t>
            </a:r>
            <a:r>
              <a:rPr lang="kk-KZ" sz="1400" dirty="0"/>
              <a:t> </a:t>
            </a:r>
            <a:r>
              <a:rPr lang="kk-KZ" sz="1400" dirty="0" err="1"/>
              <a:t>положения</a:t>
            </a:r>
            <a:r>
              <a:rPr lang="kk-KZ" sz="1400" dirty="0"/>
              <a:t> </a:t>
            </a:r>
            <a:r>
              <a:rPr lang="kk-KZ" sz="1400" dirty="0" err="1"/>
              <a:t>об</a:t>
            </a:r>
            <a:r>
              <a:rPr lang="kk-KZ" sz="1400" dirty="0"/>
              <a:t> </a:t>
            </a:r>
            <a:r>
              <a:rPr lang="kk-KZ" sz="1400" dirty="0" err="1"/>
              <a:t>охране</a:t>
            </a:r>
            <a:r>
              <a:rPr lang="kk-KZ" sz="1400" dirty="0"/>
              <a:t> </a:t>
            </a:r>
            <a:r>
              <a:rPr lang="kk-KZ" sz="1400" dirty="0" err="1"/>
              <a:t>труда</a:t>
            </a:r>
            <a:r>
              <a:rPr lang="kk-KZ" sz="1400" dirty="0"/>
              <a:t> и </a:t>
            </a:r>
            <a:r>
              <a:rPr lang="kk-KZ" sz="1400" dirty="0" err="1"/>
              <a:t>сохранении</a:t>
            </a:r>
            <a:r>
              <a:rPr lang="kk-KZ" sz="1400" dirty="0"/>
              <a:t> </a:t>
            </a:r>
            <a:r>
              <a:rPr lang="kk-KZ" sz="1400" dirty="0" err="1"/>
              <a:t>здоровья</a:t>
            </a:r>
            <a:r>
              <a:rPr lang="kk-KZ" sz="1400" dirty="0"/>
              <a:t> </a:t>
            </a:r>
            <a:r>
              <a:rPr lang="kk-KZ" sz="1400" dirty="0" err="1"/>
              <a:t>работников</a:t>
            </a:r>
            <a:r>
              <a:rPr lang="kk-KZ" sz="1400" dirty="0"/>
              <a:t>   </a:t>
            </a:r>
            <a:endParaRPr lang="ru-KZ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A7D3B-88DF-4E30-B94E-E7548175EEAB}"/>
              </a:ext>
            </a:extLst>
          </p:cNvPr>
          <p:cNvSpPr txBox="1"/>
          <p:nvPr/>
        </p:nvSpPr>
        <p:spPr>
          <a:xfrm>
            <a:off x="641345" y="4970275"/>
            <a:ext cx="10944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Генеральное соглашение между Правительством, республиканскими объединениями работодателей и профсоюзов на 2024-2026 годы, которое включает обязательства по улучшению условий и охраны труда, промышленной и экологической безопасности</a:t>
            </a:r>
          </a:p>
          <a:p>
            <a:r>
              <a:rPr lang="ru-RU" sz="1400" dirty="0"/>
              <a:t>Продвижение предложений по совершенствованию законодательства в сфере охраны и гигиены труда, промышленной безопасности, страхованию от несчастных случаев, участие в разработке стратегических документов. Усилия по внедрению международных стандартов</a:t>
            </a:r>
            <a:endParaRPr lang="ru-KZ" sz="1400" dirty="0"/>
          </a:p>
        </p:txBody>
      </p:sp>
    </p:spTree>
    <p:extLst>
      <p:ext uri="{BB962C8B-B14F-4D97-AF65-F5344CB8AC3E}">
        <p14:creationId xmlns:p14="http://schemas.microsoft.com/office/powerpoint/2010/main" val="15696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850F39B-38BF-D29B-4CBF-A3341ADCFB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7" y="189246"/>
            <a:ext cx="1936359" cy="561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7D7C3A-834D-73A0-7339-221C1963C9AB}"/>
              </a:ext>
            </a:extLst>
          </p:cNvPr>
          <p:cNvSpPr txBox="1"/>
          <p:nvPr/>
        </p:nvSpPr>
        <p:spPr>
          <a:xfrm>
            <a:off x="11628119" y="6148412"/>
            <a:ext cx="56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6AA0F5-7DD4-47C3-8DAB-73D812B923CF}" type="slidenum">
              <a:rPr lang="LID8192" sz="2500" b="1" smtClean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3</a:t>
            </a:fld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7A1DB7-6E11-451D-8904-5B284240CDBF}"/>
              </a:ext>
            </a:extLst>
          </p:cNvPr>
          <p:cNvCxnSpPr>
            <a:cxnSpLocks/>
          </p:cNvCxnSpPr>
          <p:nvPr/>
        </p:nvCxnSpPr>
        <p:spPr>
          <a:xfrm>
            <a:off x="311499" y="984738"/>
            <a:ext cx="9480381" cy="0"/>
          </a:xfrm>
          <a:prstGeom prst="line">
            <a:avLst/>
          </a:prstGeom>
          <a:ln w="38100">
            <a:solidFill>
              <a:srgbClr val="F2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364AC0-948B-403A-9107-568906F81CB0}"/>
              </a:ext>
            </a:extLst>
          </p:cNvPr>
          <p:cNvSpPr txBox="1"/>
          <p:nvPr/>
        </p:nvSpPr>
        <p:spPr>
          <a:xfrm>
            <a:off x="2586182" y="163433"/>
            <a:ext cx="7205699" cy="8212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20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ОБЩЕСТВЕННЫЙ КОНТРОЛЬ И ИНСПЕКТИРОВАНИЕ</a:t>
            </a:r>
            <a:endParaRPr lang="ru-KZ" sz="20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0E03E2-16CA-41AC-B12E-FB075C89AB8C}"/>
              </a:ext>
            </a:extLst>
          </p:cNvPr>
          <p:cNvSpPr txBox="1"/>
          <p:nvPr/>
        </p:nvSpPr>
        <p:spPr>
          <a:xfrm>
            <a:off x="311497" y="1169355"/>
            <a:ext cx="3273675" cy="26269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just">
              <a:spcAft>
                <a:spcPts val="1200"/>
              </a:spcAft>
              <a:buClr>
                <a:schemeClr val="tx2"/>
              </a:buClr>
              <a:tabLst>
                <a:tab pos="630555" algn="l"/>
              </a:tabLst>
            </a:pPr>
            <a:r>
              <a:rPr lang="ru-RU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2024 году ФПРК активно вела работу по обеспечению безопасных условий труда в рамках </a:t>
            </a:r>
            <a:r>
              <a:rPr lang="ru-RU" sz="1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Года достойного труда</a:t>
            </a:r>
            <a:r>
              <a:rPr lang="ru-RU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что включало усиление позиций общественного контроля. </a:t>
            </a:r>
            <a:endParaRPr lang="en-U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just">
              <a:spcAft>
                <a:spcPts val="1200"/>
              </a:spcAft>
              <a:buClr>
                <a:schemeClr val="tx2"/>
              </a:buClr>
              <a:tabLst>
                <a:tab pos="630555" algn="l"/>
              </a:tabLs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состоянию на 1 января 2025 года, </a:t>
            </a:r>
            <a:r>
              <a:rPr lang="ru-RU" sz="1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16601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технических инспекторов по охране труда осуществляли общественный контроль. В течение 2024 года </a:t>
            </a:r>
            <a:r>
              <a:rPr lang="ru-RU" sz="1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11 799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технических инспекторов (71% от общего числа) прошли обучение по вопросам безопасности и охраны труда.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D971B51-DF03-4407-9D73-0787AB625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12373"/>
              </p:ext>
            </p:extLst>
          </p:nvPr>
        </p:nvGraphicFramePr>
        <p:xfrm>
          <a:off x="128587" y="3742419"/>
          <a:ext cx="3639493" cy="2902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86">
                  <a:extLst>
                    <a:ext uri="{9D8B030D-6E8A-4147-A177-3AD203B41FA5}">
                      <a16:colId xmlns:a16="http://schemas.microsoft.com/office/drawing/2014/main" val="1607968515"/>
                    </a:ext>
                  </a:extLst>
                </a:gridCol>
                <a:gridCol w="1513393">
                  <a:extLst>
                    <a:ext uri="{9D8B030D-6E8A-4147-A177-3AD203B41FA5}">
                      <a16:colId xmlns:a16="http://schemas.microsoft.com/office/drawing/2014/main" val="2703114087"/>
                    </a:ext>
                  </a:extLst>
                </a:gridCol>
                <a:gridCol w="855548">
                  <a:extLst>
                    <a:ext uri="{9D8B030D-6E8A-4147-A177-3AD203B41FA5}">
                      <a16:colId xmlns:a16="http://schemas.microsoft.com/office/drawing/2014/main" val="1016896337"/>
                    </a:ext>
                  </a:extLst>
                </a:gridCol>
                <a:gridCol w="1090466">
                  <a:extLst>
                    <a:ext uri="{9D8B030D-6E8A-4147-A177-3AD203B41FA5}">
                      <a16:colId xmlns:a16="http://schemas.microsoft.com/office/drawing/2014/main" val="3117443389"/>
                    </a:ext>
                  </a:extLst>
                </a:gridCol>
              </a:tblGrid>
              <a:tr h="5104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>
                          <a:effectLst/>
                        </a:rPr>
                        <a:t>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</a:rPr>
                        <a:t>Показатель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>
                          <a:effectLst/>
                        </a:rPr>
                        <a:t>Количество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>
                          <a:effectLst/>
                        </a:rPr>
                        <a:t>% устраненных/принятых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808935"/>
                  </a:ext>
                </a:extLst>
              </a:tr>
              <a:tr h="5104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>
                          <a:effectLst/>
                        </a:rPr>
                        <a:t>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50">
                          <a:effectLst/>
                        </a:rPr>
                        <a:t>Проведено проверок по охране труда</a:t>
                      </a:r>
                      <a:endParaRPr lang="ru-K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50">
                          <a:effectLst/>
                        </a:rPr>
                        <a:t>92 082</a:t>
                      </a:r>
                      <a:endParaRPr lang="ru-K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50">
                          <a:effectLst/>
                        </a:rPr>
                        <a:t>-</a:t>
                      </a:r>
                      <a:endParaRPr lang="ru-K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7198504"/>
                  </a:ext>
                </a:extLst>
              </a:tr>
              <a:tr h="337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>
                          <a:effectLst/>
                        </a:rPr>
                        <a:t>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50">
                          <a:effectLst/>
                        </a:rPr>
                        <a:t>Выявлено замечаний</a:t>
                      </a:r>
                      <a:endParaRPr lang="ru-K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50">
                          <a:effectLst/>
                        </a:rPr>
                        <a:t>163 453</a:t>
                      </a:r>
                      <a:endParaRPr lang="ru-K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50">
                          <a:effectLst/>
                        </a:rPr>
                        <a:t>-</a:t>
                      </a:r>
                      <a:endParaRPr lang="ru-K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6060753"/>
                  </a:ext>
                </a:extLst>
              </a:tr>
              <a:tr h="337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>
                          <a:effectLst/>
                        </a:rPr>
                        <a:t>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50">
                          <a:effectLst/>
                        </a:rPr>
                        <a:t>Устранено замечаний</a:t>
                      </a:r>
                      <a:endParaRPr lang="ru-K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50">
                          <a:effectLst/>
                        </a:rPr>
                        <a:t>158 998</a:t>
                      </a:r>
                      <a:endParaRPr lang="ru-K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50" dirty="0">
                          <a:effectLst/>
                        </a:rPr>
                        <a:t>97%</a:t>
                      </a:r>
                      <a:endParaRPr lang="ru-K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2585488"/>
                  </a:ext>
                </a:extLst>
              </a:tr>
              <a:tr h="337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>
                          <a:effectLst/>
                        </a:rPr>
                        <a:t>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50">
                          <a:effectLst/>
                        </a:rPr>
                        <a:t>Приостановлено работ</a:t>
                      </a:r>
                      <a:endParaRPr lang="ru-K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50">
                          <a:effectLst/>
                        </a:rPr>
                        <a:t>1 098</a:t>
                      </a:r>
                      <a:endParaRPr lang="ru-K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50" dirty="0">
                          <a:effectLst/>
                        </a:rPr>
                        <a:t>-</a:t>
                      </a:r>
                      <a:endParaRPr lang="ru-K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0605750"/>
                  </a:ext>
                </a:extLst>
              </a:tr>
              <a:tr h="8002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400">
                          <a:effectLst/>
                        </a:rPr>
                        <a:t>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50" dirty="0">
                          <a:effectLst/>
                        </a:rPr>
                        <a:t>Предложений по улучшению условий труда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50" dirty="0">
                          <a:effectLst/>
                        </a:rPr>
                        <a:t> </a:t>
                      </a:r>
                      <a:endParaRPr lang="ru-K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50" dirty="0">
                          <a:effectLst/>
                        </a:rPr>
                        <a:t>58 373</a:t>
                      </a:r>
                      <a:endParaRPr lang="ru-K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50" dirty="0">
                          <a:effectLst/>
                        </a:rPr>
                        <a:t>-</a:t>
                      </a:r>
                      <a:endParaRPr lang="ru-K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84403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DEA517-C331-420B-96A9-8A10B31AF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679" y="1218771"/>
            <a:ext cx="3639493" cy="26269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1835D3-7399-4287-8B49-0C778A508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679" y="4017990"/>
            <a:ext cx="3646682" cy="2626954"/>
          </a:xfrm>
          <a:prstGeom prst="rect">
            <a:avLst/>
          </a:prstGeom>
        </p:spPr>
      </p:pic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DA794ED0-2378-40CF-B4F3-0AA8793D28A0}"/>
              </a:ext>
            </a:extLst>
          </p:cNvPr>
          <p:cNvSpPr/>
          <p:nvPr/>
        </p:nvSpPr>
        <p:spPr>
          <a:xfrm>
            <a:off x="7819714" y="3954866"/>
            <a:ext cx="4128498" cy="248065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Технический инспектор труда Профсоюза угольщиков «</a:t>
            </a:r>
            <a:r>
              <a:rPr lang="ru-RU" sz="1200" dirty="0" err="1">
                <a:latin typeface="Roboto" panose="02000000000000000000" pitchFamily="2" charset="0"/>
                <a:ea typeface="Roboto" panose="02000000000000000000" pitchFamily="2" charset="0"/>
              </a:rPr>
              <a:t>Қорғау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» Юрий Раздоров: «При проведении обследования на предприятиях угольного департамента по выявленным нарушениям правил безопасности и охраны труда руководителям предприятий выданы предписания со сроками устранения».</a:t>
            </a:r>
            <a:endParaRPr lang="ru-KZ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Облачко с текстом: овальное 14">
            <a:extLst>
              <a:ext uri="{FF2B5EF4-FFF2-40B4-BE49-F238E27FC236}">
                <a16:creationId xmlns:a16="http://schemas.microsoft.com/office/drawing/2014/main" id="{499ED425-D139-4D1E-BAC3-A20463904BAE}"/>
              </a:ext>
            </a:extLst>
          </p:cNvPr>
          <p:cNvSpPr/>
          <p:nvPr/>
        </p:nvSpPr>
        <p:spPr>
          <a:xfrm>
            <a:off x="7819714" y="1123241"/>
            <a:ext cx="4128498" cy="24806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Главный технический инспектор ППО «Единый профсоюз» компании «Богатырь </a:t>
            </a:r>
            <a:r>
              <a:rPr lang="ru-RU" sz="1200" dirty="0" err="1">
                <a:latin typeface="Roboto" panose="02000000000000000000" pitchFamily="2" charset="0"/>
                <a:ea typeface="Roboto" panose="02000000000000000000" pitchFamily="2" charset="0"/>
              </a:rPr>
              <a:t>Комир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</a:rPr>
              <a:t>» Владимир Скворцов сообщил, что за 11 месяцев 103 технических инспектора провели порядка 3700 проверок по охране труда и выявили более 6400 нарушений</a:t>
            </a:r>
            <a:endParaRPr lang="ru-KZ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6" name="image1.png">
            <a:extLst>
              <a:ext uri="{FF2B5EF4-FFF2-40B4-BE49-F238E27FC236}">
                <a16:creationId xmlns:a16="http://schemas.microsoft.com/office/drawing/2014/main" id="{8B78C0F6-31FB-4060-866A-C25BFDC1C4A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91880" y="285811"/>
            <a:ext cx="1597379" cy="5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850F39B-38BF-D29B-4CBF-A3341ADCFB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8" y="205186"/>
            <a:ext cx="1936359" cy="561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7D7C3A-834D-73A0-7339-221C1963C9AB}"/>
              </a:ext>
            </a:extLst>
          </p:cNvPr>
          <p:cNvSpPr txBox="1"/>
          <p:nvPr/>
        </p:nvSpPr>
        <p:spPr>
          <a:xfrm>
            <a:off x="11628119" y="6148412"/>
            <a:ext cx="56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6AA0F5-7DD4-47C3-8DAB-73D812B923CF}" type="slidenum">
              <a:rPr lang="LID8192" sz="2500" b="1" smtClean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4</a:t>
            </a:fld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7A1DB7-6E11-451D-8904-5B284240CDBF}"/>
              </a:ext>
            </a:extLst>
          </p:cNvPr>
          <p:cNvCxnSpPr>
            <a:cxnSpLocks/>
          </p:cNvCxnSpPr>
          <p:nvPr/>
        </p:nvCxnSpPr>
        <p:spPr>
          <a:xfrm>
            <a:off x="311499" y="984738"/>
            <a:ext cx="9480381" cy="0"/>
          </a:xfrm>
          <a:prstGeom prst="line">
            <a:avLst/>
          </a:prstGeom>
          <a:ln w="38100">
            <a:solidFill>
              <a:srgbClr val="F2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364AC0-948B-403A-9107-568906F81CB0}"/>
              </a:ext>
            </a:extLst>
          </p:cNvPr>
          <p:cNvSpPr txBox="1"/>
          <p:nvPr/>
        </p:nvSpPr>
        <p:spPr>
          <a:xfrm>
            <a:off x="2838770" y="205186"/>
            <a:ext cx="6740673" cy="8212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ru-RU" sz="20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ОБЩЕСТВЕННЫЙ КОНТРОЛЬ И ИНСПЕКТИРОВАНИЕ</a:t>
            </a:r>
          </a:p>
          <a:p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0E03E2-16CA-41AC-B12E-FB075C89AB8C}"/>
              </a:ext>
            </a:extLst>
          </p:cNvPr>
          <p:cNvSpPr txBox="1"/>
          <p:nvPr/>
        </p:nvSpPr>
        <p:spPr>
          <a:xfrm>
            <a:off x="311498" y="1169357"/>
            <a:ext cx="11416741" cy="545610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2400" b="1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Профсоюзы активно продвигают следующие предложения для усиления общественного контроля: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2400" b="1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	Повышение правового статуса технических инспекторов профсоюзов, включая их доступ к информации, право инициировать проверки, приостанавливать работы в случае угрозы жизни и здоровья.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2400" b="1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	Организация совместного проведения проверок по формату «государственный инспектор труда – технический инспектор по охране труда». Повсеместное привлечение технических инспекторов может способствовать качеству проведения проверок и снижению уровня сокрытия травм.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2400" b="1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	Делегирование части полномочий государственных инспекторов труда производственным советам по безопасности и охране труда.</a:t>
            </a:r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379AB4B3-C073-402C-9B3F-46D223761EA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1880" y="285811"/>
            <a:ext cx="1597379" cy="5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7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7D7C3A-834D-73A0-7339-221C1963C9AB}"/>
              </a:ext>
            </a:extLst>
          </p:cNvPr>
          <p:cNvSpPr txBox="1"/>
          <p:nvPr/>
        </p:nvSpPr>
        <p:spPr>
          <a:xfrm>
            <a:off x="11628119" y="6148412"/>
            <a:ext cx="56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6AA0F5-7DD4-47C3-8DAB-73D812B923CF}" type="slidenum">
              <a:rPr lang="LID8192" sz="2500" b="1" smtClean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5</a:t>
            </a:fld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7A1DB7-6E11-451D-8904-5B284240CDBF}"/>
              </a:ext>
            </a:extLst>
          </p:cNvPr>
          <p:cNvCxnSpPr>
            <a:cxnSpLocks/>
          </p:cNvCxnSpPr>
          <p:nvPr/>
        </p:nvCxnSpPr>
        <p:spPr>
          <a:xfrm>
            <a:off x="311499" y="984738"/>
            <a:ext cx="9480381" cy="0"/>
          </a:xfrm>
          <a:prstGeom prst="line">
            <a:avLst/>
          </a:prstGeom>
          <a:ln w="38100">
            <a:solidFill>
              <a:srgbClr val="F2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364AC0-948B-403A-9107-568906F81CB0}"/>
              </a:ext>
            </a:extLst>
          </p:cNvPr>
          <p:cNvSpPr txBox="1"/>
          <p:nvPr/>
        </p:nvSpPr>
        <p:spPr>
          <a:xfrm>
            <a:off x="3147461" y="163433"/>
            <a:ext cx="6644420" cy="8212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25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УЧАСТИЕ В УПРАВЛЕНИИ </a:t>
            </a:r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0E03E2-16CA-41AC-B12E-FB075C89AB8C}"/>
              </a:ext>
            </a:extLst>
          </p:cNvPr>
          <p:cNvSpPr txBox="1"/>
          <p:nvPr/>
        </p:nvSpPr>
        <p:spPr>
          <a:xfrm>
            <a:off x="311498" y="1169354"/>
            <a:ext cx="10276292" cy="56146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just">
              <a:spcAft>
                <a:spcPts val="1200"/>
              </a:spcAft>
              <a:buClr>
                <a:schemeClr val="tx2"/>
              </a:buClr>
              <a:tabLst>
                <a:tab pos="630555" algn="l"/>
              </a:tabLst>
            </a:pPr>
            <a:r>
              <a:rPr lang="ru-RU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Динамика создания и деятельности производственных советов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E5F90C-A1FD-44C8-AB6F-44CA0AA4E2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7" y="189246"/>
            <a:ext cx="1936359" cy="561460"/>
          </a:xfrm>
          <a:prstGeom prst="rect">
            <a:avLst/>
          </a:prstGeom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B0F02622-B1B2-4573-8FD9-104FFB9F4A9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1880" y="285811"/>
            <a:ext cx="1597379" cy="51431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2064812-3F73-4418-BEB6-E6156F294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973791"/>
              </p:ext>
            </p:extLst>
          </p:nvPr>
        </p:nvGraphicFramePr>
        <p:xfrm>
          <a:off x="311496" y="1730816"/>
          <a:ext cx="10873740" cy="3349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5483">
                  <a:extLst>
                    <a:ext uri="{9D8B030D-6E8A-4147-A177-3AD203B41FA5}">
                      <a16:colId xmlns:a16="http://schemas.microsoft.com/office/drawing/2014/main" val="1576922945"/>
                    </a:ext>
                  </a:extLst>
                </a:gridCol>
                <a:gridCol w="1268329">
                  <a:extLst>
                    <a:ext uri="{9D8B030D-6E8A-4147-A177-3AD203B41FA5}">
                      <a16:colId xmlns:a16="http://schemas.microsoft.com/office/drawing/2014/main" val="1142099754"/>
                    </a:ext>
                  </a:extLst>
                </a:gridCol>
                <a:gridCol w="1073518">
                  <a:extLst>
                    <a:ext uri="{9D8B030D-6E8A-4147-A177-3AD203B41FA5}">
                      <a16:colId xmlns:a16="http://schemas.microsoft.com/office/drawing/2014/main" val="1043422679"/>
                    </a:ext>
                  </a:extLst>
                </a:gridCol>
                <a:gridCol w="1313282">
                  <a:extLst>
                    <a:ext uri="{9D8B030D-6E8A-4147-A177-3AD203B41FA5}">
                      <a16:colId xmlns:a16="http://schemas.microsoft.com/office/drawing/2014/main" val="4174760682"/>
                    </a:ext>
                  </a:extLst>
                </a:gridCol>
                <a:gridCol w="1313282">
                  <a:extLst>
                    <a:ext uri="{9D8B030D-6E8A-4147-A177-3AD203B41FA5}">
                      <a16:colId xmlns:a16="http://schemas.microsoft.com/office/drawing/2014/main" val="699562847"/>
                    </a:ext>
                  </a:extLst>
                </a:gridCol>
                <a:gridCol w="1313282">
                  <a:extLst>
                    <a:ext uri="{9D8B030D-6E8A-4147-A177-3AD203B41FA5}">
                      <a16:colId xmlns:a16="http://schemas.microsoft.com/office/drawing/2014/main" val="711479734"/>
                    </a:ext>
                  </a:extLst>
                </a:gridCol>
                <a:gridCol w="1313282">
                  <a:extLst>
                    <a:ext uri="{9D8B030D-6E8A-4147-A177-3AD203B41FA5}">
                      <a16:colId xmlns:a16="http://schemas.microsoft.com/office/drawing/2014/main" val="2817014305"/>
                    </a:ext>
                  </a:extLst>
                </a:gridCol>
                <a:gridCol w="1313282">
                  <a:extLst>
                    <a:ext uri="{9D8B030D-6E8A-4147-A177-3AD203B41FA5}">
                      <a16:colId xmlns:a16="http://schemas.microsoft.com/office/drawing/2014/main" val="3511402177"/>
                    </a:ext>
                  </a:extLst>
                </a:gridCol>
              </a:tblGrid>
              <a:tr h="281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Показатели</a:t>
                      </a:r>
                      <a:endParaRPr lang="ru-KZ" sz="12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2018 г.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2019 г.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2020 г.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2021 г.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2022 г.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2023 г.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2024 г.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extLst>
                  <a:ext uri="{0D108BD9-81ED-4DB2-BD59-A6C34878D82A}">
                    <a16:rowId xmlns:a16="http://schemas.microsoft.com/office/drawing/2014/main" val="2546324840"/>
                  </a:ext>
                </a:extLst>
              </a:tr>
              <a:tr h="7888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Количество производственных советов (созданных на предприятиях с присутствием ФПРК)</a:t>
                      </a:r>
                      <a:endParaRPr lang="ru-KZ" sz="12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12 155</a:t>
                      </a:r>
                      <a:endParaRPr lang="ru-KZ" sz="12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11 707</a:t>
                      </a:r>
                      <a:endParaRPr lang="ru-KZ" sz="12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11 186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11 696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12 488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11200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11550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extLst>
                  <a:ext uri="{0D108BD9-81ED-4DB2-BD59-A6C34878D82A}">
                    <a16:rowId xmlns:a16="http://schemas.microsoft.com/office/drawing/2014/main" val="2258566446"/>
                  </a:ext>
                </a:extLst>
              </a:tr>
              <a:tr h="6310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Создано по инициативе профсоюзов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ru-KZ" sz="12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ru-KZ" sz="12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ru-KZ" sz="12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9 632</a:t>
                      </a:r>
                      <a:endParaRPr lang="ru-KZ" sz="12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10573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9632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extLst>
                  <a:ext uri="{0D108BD9-81ED-4DB2-BD59-A6C34878D82A}">
                    <a16:rowId xmlns:a16="http://schemas.microsoft.com/office/drawing/2014/main" val="2092256894"/>
                  </a:ext>
                </a:extLst>
              </a:tr>
              <a:tr h="11968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Создано новых производственных советов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ru-KZ" sz="12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ru-KZ" sz="12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204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406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206</a:t>
                      </a:r>
                      <a:endParaRPr lang="ru-KZ" sz="12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1249" marR="31249" marT="0" marB="0"/>
                </a:tc>
                <a:extLst>
                  <a:ext uri="{0D108BD9-81ED-4DB2-BD59-A6C34878D82A}">
                    <a16:rowId xmlns:a16="http://schemas.microsoft.com/office/drawing/2014/main" val="18007703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9AEFA6-9FF0-4F89-B8F2-4BAC3193350D}"/>
              </a:ext>
            </a:extLst>
          </p:cNvPr>
          <p:cNvSpPr txBox="1"/>
          <p:nvPr/>
        </p:nvSpPr>
        <p:spPr>
          <a:xfrm>
            <a:off x="311496" y="5165884"/>
            <a:ext cx="108737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Профсоюзы настаивают на расширении функционала производственных советов, включив в него:</a:t>
            </a: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•Контроль качества </a:t>
            </a: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•Подбор и обучение персонала </a:t>
            </a: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•Развитие рационализаторства и наставничества </a:t>
            </a: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•Применение лучших примеров безопасного ведения работ </a:t>
            </a: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•Введение законодательной нормы об обязательном создании производственных советов на всех предприятиях с численностью свыше 50 работников, особенно с </a:t>
            </a:r>
            <a:r>
              <a:rPr lang="ru-RU" sz="1400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тяжелыми</a:t>
            </a:r>
            <a:r>
              <a:rPr lang="ru-RU" sz="14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вредными и опасными условиями труда.</a:t>
            </a:r>
          </a:p>
        </p:txBody>
      </p:sp>
    </p:spTree>
    <p:extLst>
      <p:ext uri="{BB962C8B-B14F-4D97-AF65-F5344CB8AC3E}">
        <p14:creationId xmlns:p14="http://schemas.microsoft.com/office/powerpoint/2010/main" val="37242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7D7C3A-834D-73A0-7339-221C1963C9AB}"/>
              </a:ext>
            </a:extLst>
          </p:cNvPr>
          <p:cNvSpPr txBox="1"/>
          <p:nvPr/>
        </p:nvSpPr>
        <p:spPr>
          <a:xfrm>
            <a:off x="11628119" y="6148412"/>
            <a:ext cx="56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6AA0F5-7DD4-47C3-8DAB-73D812B923CF}" type="slidenum">
              <a:rPr lang="LID8192" sz="2500" b="1" smtClean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6</a:t>
            </a:fld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7A1DB7-6E11-451D-8904-5B284240CDBF}"/>
              </a:ext>
            </a:extLst>
          </p:cNvPr>
          <p:cNvCxnSpPr>
            <a:cxnSpLocks/>
          </p:cNvCxnSpPr>
          <p:nvPr/>
        </p:nvCxnSpPr>
        <p:spPr>
          <a:xfrm>
            <a:off x="311499" y="984738"/>
            <a:ext cx="9480381" cy="0"/>
          </a:xfrm>
          <a:prstGeom prst="line">
            <a:avLst/>
          </a:prstGeom>
          <a:ln w="38100">
            <a:solidFill>
              <a:srgbClr val="F2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364AC0-948B-403A-9107-568906F81CB0}"/>
              </a:ext>
            </a:extLst>
          </p:cNvPr>
          <p:cNvSpPr txBox="1"/>
          <p:nvPr/>
        </p:nvSpPr>
        <p:spPr>
          <a:xfrm>
            <a:off x="2392217" y="163433"/>
            <a:ext cx="7399663" cy="8212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24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КОЛЛЕКТИВНЫЕ ПЕРЕГОВОРЫ И СОГЛАШЕНИЯ</a:t>
            </a:r>
            <a:endParaRPr lang="ru-KZ" sz="24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0E03E2-16CA-41AC-B12E-FB075C89AB8C}"/>
              </a:ext>
            </a:extLst>
          </p:cNvPr>
          <p:cNvSpPr txBox="1"/>
          <p:nvPr/>
        </p:nvSpPr>
        <p:spPr>
          <a:xfrm>
            <a:off x="311499" y="1169353"/>
            <a:ext cx="11416739" cy="53517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ru-RU" sz="16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Финансирование мероприятий по </a:t>
            </a:r>
            <a:r>
              <a:rPr lang="ru-RU" sz="1600" dirty="0" err="1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БиОТ</a:t>
            </a:r>
            <a:r>
              <a:rPr lang="ru-RU" sz="16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Обязательное включение в годовой бизнес-план, информирование профсоюза о выделенном бюджете, который не должен быть ниже предыдущего года.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ru-RU" sz="16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Обеспечение СИЗ и санитарно-гигиенические условия: </a:t>
            </a: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Детальные нормы выдачи спецодежды, обуви, моющих средств, молока или равноценных продуктов, а также обеспечение горячим чаем.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ru-RU" sz="16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осмотры: </a:t>
            </a: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Обязательные периодические медосмотры за </a:t>
            </a:r>
            <a:r>
              <a:rPr lang="ru-RU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счет</a:t>
            </a: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работодателя, сохранение средней заработной платы.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ru-RU" sz="16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Расследование несчастных случаев: </a:t>
            </a: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представителей работников в расследовании </a:t>
            </a:r>
            <a:r>
              <a:rPr lang="ru-RU" sz="16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несчастных случаев.</a:t>
            </a:r>
            <a:endParaRPr lang="ru-RU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ru-RU" sz="16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Социальные льготы и выплаты: </a:t>
            </a: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Единовременные пособия при выходе на пенсию, материальная помощь при рождении </a:t>
            </a:r>
            <a:r>
              <a:rPr lang="ru-RU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ребенка</a:t>
            </a: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на погребение, беспроцентные ссуды, оплата обучения детей погибших работников, приобретение квартиры семье погибшего работника.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ru-RU" sz="16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Оплата листков временной нетрудоспособности: </a:t>
            </a: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Соглашение регулирует оплату листков временной нетрудоспособности по несчастным случаям, произошедшим в пути следования на работу или с работы, в размере 100% средней заработной.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</a:t>
            </a:r>
            <a:r>
              <a:rPr lang="ru-RU" sz="16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Дополнительные отпуска: </a:t>
            </a: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предоставляются дополнительные оплачиваемые ежегодные отпуска за вредные условия труда, а также поощрительные отпуска за ненормированный рабочий день и непрерывный стаж работы.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endParaRPr lang="ru-RU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0A47881-B4F7-4E5C-8EB2-B6498EEFDF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7" y="189246"/>
            <a:ext cx="1936359" cy="561460"/>
          </a:xfrm>
          <a:prstGeom prst="rect">
            <a:avLst/>
          </a:prstGeom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6794BB12-C280-4356-89CC-144F8B5CFE9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1880" y="285811"/>
            <a:ext cx="1597379" cy="5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0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7D7C3A-834D-73A0-7339-221C1963C9AB}"/>
              </a:ext>
            </a:extLst>
          </p:cNvPr>
          <p:cNvSpPr txBox="1"/>
          <p:nvPr/>
        </p:nvSpPr>
        <p:spPr>
          <a:xfrm>
            <a:off x="11628119" y="6148412"/>
            <a:ext cx="56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6AA0F5-7DD4-47C3-8DAB-73D812B923CF}" type="slidenum">
              <a:rPr lang="LID8192" sz="2500" b="1" smtClean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7</a:t>
            </a:fld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7A1DB7-6E11-451D-8904-5B284240CDBF}"/>
              </a:ext>
            </a:extLst>
          </p:cNvPr>
          <p:cNvCxnSpPr>
            <a:cxnSpLocks/>
          </p:cNvCxnSpPr>
          <p:nvPr/>
        </p:nvCxnSpPr>
        <p:spPr>
          <a:xfrm>
            <a:off x="311499" y="984738"/>
            <a:ext cx="9480381" cy="0"/>
          </a:xfrm>
          <a:prstGeom prst="line">
            <a:avLst/>
          </a:prstGeom>
          <a:ln w="38100">
            <a:solidFill>
              <a:srgbClr val="F2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364AC0-948B-403A-9107-568906F81CB0}"/>
              </a:ext>
            </a:extLst>
          </p:cNvPr>
          <p:cNvSpPr txBox="1"/>
          <p:nvPr/>
        </p:nvSpPr>
        <p:spPr>
          <a:xfrm>
            <a:off x="2336799" y="163433"/>
            <a:ext cx="7455081" cy="8212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ВЗАИМОДЕЙСТВИЕ НА НАЦИОНАЛЬНОМ И МЕЖДУНАРОДНОМ УРОВНЕ</a:t>
            </a:r>
            <a:endParaRPr lang="ru-KZ" sz="20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0E03E2-16CA-41AC-B12E-FB075C89AB8C}"/>
              </a:ext>
            </a:extLst>
          </p:cNvPr>
          <p:cNvSpPr txBox="1"/>
          <p:nvPr/>
        </p:nvSpPr>
        <p:spPr>
          <a:xfrm>
            <a:off x="311497" y="1185157"/>
            <a:ext cx="4593011" cy="511137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ФПРК активно участвует в социальном диалоге на всех уровнях, включая </a:t>
            </a:r>
            <a:r>
              <a:rPr lang="ru-RU" sz="16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Республиканскую </a:t>
            </a:r>
            <a:r>
              <a:rPr lang="ru-RU" sz="160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трехстороннюю</a:t>
            </a:r>
            <a:r>
              <a:rPr lang="ru-RU" sz="16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комиссию </a:t>
            </a: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социальному </a:t>
            </a:r>
            <a:r>
              <a:rPr lang="ru-RU" sz="16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партнерству</a:t>
            </a: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регулированию социальных и трудовых отношений. </a:t>
            </a:r>
            <a:r>
              <a:rPr lang="ru-RU" sz="16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Генеральное соглашение </a:t>
            </a: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 Правительством, республиканскими объединениями работодателей и профсоюзов на 2024-2026 годы включает обязательства по улучшению условий и охраны труда, промышленной и экологической безопасности. 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Концепция безопасного труда Республики Казахстан на 2024–2030 годы</a:t>
            </a:r>
          </a:p>
          <a:p>
            <a:pPr marL="342900" lvl="0" indent="-342900" algn="just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Концепция промышленной безопасности в Республике Казахстан на 2024 – 2030 годы. </a:t>
            </a:r>
            <a:endParaRPr lang="ru-RU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A681200-A911-43DF-8F12-7FC7C282487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7" y="189246"/>
            <a:ext cx="1936359" cy="561460"/>
          </a:xfrm>
          <a:prstGeom prst="rect">
            <a:avLst/>
          </a:prstGeom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02856972-2349-42FB-AF4E-BB9C6131E08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1880" y="285811"/>
            <a:ext cx="1597379" cy="51431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022F1E8-E24F-428D-AAD9-6DF359C5E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266365"/>
              </p:ext>
            </p:extLst>
          </p:nvPr>
        </p:nvGraphicFramePr>
        <p:xfrm>
          <a:off x="5051689" y="1034155"/>
          <a:ext cx="6492701" cy="5761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533">
                  <a:extLst>
                    <a:ext uri="{9D8B030D-6E8A-4147-A177-3AD203B41FA5}">
                      <a16:colId xmlns:a16="http://schemas.microsoft.com/office/drawing/2014/main" val="1209679805"/>
                    </a:ext>
                  </a:extLst>
                </a:gridCol>
                <a:gridCol w="5838168">
                  <a:extLst>
                    <a:ext uri="{9D8B030D-6E8A-4147-A177-3AD203B41FA5}">
                      <a16:colId xmlns:a16="http://schemas.microsoft.com/office/drawing/2014/main" val="1273743306"/>
                    </a:ext>
                  </a:extLst>
                </a:gridCol>
              </a:tblGrid>
              <a:tr h="400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№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marL="5816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dirty="0">
                          <a:effectLst/>
                        </a:rPr>
                        <a:t>Наименование Конвенции МОТ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501885597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 </a:t>
                      </a:r>
                      <a:r>
                        <a:rPr lang="ru-KZ" sz="1000" dirty="0">
                          <a:effectLst/>
                        </a:rPr>
                        <a:t>1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1977 года (№148) «О производственной среде»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54059117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 </a:t>
                      </a:r>
                      <a:r>
                        <a:rPr lang="ru-KZ" sz="1000" dirty="0">
                          <a:effectLst/>
                        </a:rPr>
                        <a:t>2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1981 года (№155) «О безопасности и гигиене труда»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2978892955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 </a:t>
                      </a:r>
                      <a:r>
                        <a:rPr lang="ru-KZ" sz="1000" dirty="0">
                          <a:effectLst/>
                        </a:rPr>
                        <a:t>3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1958 года (№111) «О дискриминации в области труда и занятий»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1762072681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 </a:t>
                      </a:r>
                      <a:r>
                        <a:rPr lang="ru-KZ" sz="1000" dirty="0">
                          <a:effectLst/>
                        </a:rPr>
                        <a:t>4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1964 года (№122) «О политике в области занятости»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4246275277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 </a:t>
                      </a:r>
                      <a:r>
                        <a:rPr lang="ru-KZ" sz="1000" dirty="0">
                          <a:effectLst/>
                        </a:rPr>
                        <a:t>5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1948 года (№87) «О свободе ассоциации и защите права на организацию»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739891326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 </a:t>
                      </a:r>
                      <a:r>
                        <a:rPr lang="ru-KZ" sz="1000" dirty="0">
                          <a:effectLst/>
                        </a:rPr>
                        <a:t>6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1976 года (№144) «О трехсторонних консультациях»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2860605087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 </a:t>
                      </a:r>
                      <a:r>
                        <a:rPr lang="ru-KZ" sz="1000" dirty="0">
                          <a:effectLst/>
                        </a:rPr>
                        <a:t>7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1971 года (№135) «О представителях, трудящихся»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823754778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 </a:t>
                      </a:r>
                      <a:r>
                        <a:rPr lang="ru-KZ" sz="1000" dirty="0">
                          <a:effectLst/>
                        </a:rPr>
                        <a:t>8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1930 года (№ 29) «О принудительном труде»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4162944658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 </a:t>
                      </a:r>
                      <a:r>
                        <a:rPr lang="ru-KZ" sz="1000" dirty="0">
                          <a:effectLst/>
                        </a:rPr>
                        <a:t>9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1957 года (№ 105) «Об упразднении принудительного труда»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1461407002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</a:t>
                      </a:r>
                      <a:r>
                        <a:rPr lang="ru-KZ" sz="1000" dirty="0">
                          <a:effectLst/>
                        </a:rPr>
                        <a:t>10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1948 года (№ 88) «Об организации службы занятости»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253096641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</a:t>
                      </a:r>
                      <a:r>
                        <a:rPr lang="ru-KZ" sz="1000" dirty="0">
                          <a:effectLst/>
                        </a:rPr>
                        <a:t>11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1951 года (№ 100) «О равном вознаграждении»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1536457206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</a:t>
                      </a:r>
                      <a:r>
                        <a:rPr lang="ru-KZ" sz="1000" dirty="0">
                          <a:effectLst/>
                        </a:rPr>
                        <a:t>12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1973 года (№ 138) «О минимальном возрасте»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1318210185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</a:t>
                      </a:r>
                      <a:r>
                        <a:rPr lang="ru-KZ" sz="1000" dirty="0">
                          <a:effectLst/>
                        </a:rPr>
                        <a:t>13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1947 года (№81) «Об инспекции труда в промышленности»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3173117376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</a:t>
                      </a:r>
                      <a:r>
                        <a:rPr lang="ru-KZ" sz="1000" dirty="0">
                          <a:effectLst/>
                        </a:rPr>
                        <a:t>14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   МОТ 1969 года (№129) «Об инспекции труда в сельском    хозяйстве»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1302089431"/>
                  </a:ext>
                </a:extLst>
              </a:tr>
              <a:tr h="2606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</a:t>
                      </a:r>
                      <a:r>
                        <a:rPr lang="ru-KZ" sz="1000" dirty="0">
                          <a:effectLst/>
                        </a:rPr>
                        <a:t>15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dirty="0">
                          <a:effectLst/>
                        </a:rPr>
                        <a:t>Конвенция МОТ 1949 г. (№ 98) «О праве на организацию и на ведение коллективных переговоров»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2594642507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</a:t>
                      </a:r>
                      <a:r>
                        <a:rPr lang="ru-KZ" sz="1000" dirty="0">
                          <a:effectLst/>
                        </a:rPr>
                        <a:t>16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1999 года (№ 182) «О наихудших формах детского труда»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2321553314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</a:t>
                      </a:r>
                      <a:r>
                        <a:rPr lang="ru-KZ" sz="1000" dirty="0">
                          <a:effectLst/>
                        </a:rPr>
                        <a:t>17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1988 года (№ 167) «О безопасности и гигиене труда в строительстве»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4030756098"/>
                  </a:ext>
                </a:extLst>
              </a:tr>
              <a:tr h="325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</a:t>
                      </a:r>
                      <a:r>
                        <a:rPr lang="ru-KZ" sz="1000" dirty="0">
                          <a:effectLst/>
                        </a:rPr>
                        <a:t>18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2003 года (№ 185), пересматривающая Конвенцию 1958 года «Об удостоверениях личности моряков»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3049740322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</a:t>
                      </a:r>
                      <a:r>
                        <a:rPr lang="ru-KZ" sz="1000" dirty="0">
                          <a:effectLst/>
                        </a:rPr>
                        <a:t>19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1986 года (№162) «Об охране труда при использовании асбеста»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2198818272"/>
                  </a:ext>
                </a:extLst>
              </a:tr>
              <a:tr h="325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</a:t>
                      </a:r>
                      <a:r>
                        <a:rPr lang="ru-KZ" sz="1000" dirty="0">
                          <a:effectLst/>
                        </a:rPr>
                        <a:t>20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2000 года (№ 183) «О пересмотре Конвенции (пересмотренной) 1952 года об охране материнства»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1620531242"/>
                  </a:ext>
                </a:extLst>
              </a:tr>
              <a:tr h="325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</a:t>
                      </a:r>
                      <a:r>
                        <a:rPr lang="ru-KZ" sz="1000" dirty="0">
                          <a:effectLst/>
                        </a:rPr>
                        <a:t>21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1981 года (№ 156) «О равном обращении и равных возможностях для работников мужчин и женщин: работники с семейными обязанностями»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3583937986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</a:t>
                      </a:r>
                      <a:r>
                        <a:rPr lang="ru-KZ" sz="1000" dirty="0">
                          <a:effectLst/>
                        </a:rPr>
                        <a:t>22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2006 года (№ 187) «Об основах, содействующих безопасности и гигиене труда»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3407476118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</a:t>
                      </a:r>
                      <a:r>
                        <a:rPr lang="ru-KZ" sz="1000" dirty="0">
                          <a:effectLst/>
                        </a:rPr>
                        <a:t>23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1949 года (№ 95) «Об охране заработной платы»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12632113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</a:t>
                      </a:r>
                      <a:r>
                        <a:rPr lang="ru-KZ" sz="1000" dirty="0">
                          <a:effectLst/>
                        </a:rPr>
                        <a:t>24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</a:rPr>
                        <a:t>Конвенция МОТ 1928 года (№ 26) «О создании процедуры установления минимальной зарплаты»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2030238290"/>
                  </a:ext>
                </a:extLst>
              </a:tr>
              <a:tr h="7087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         </a:t>
                      </a:r>
                      <a:r>
                        <a:rPr lang="ru-KZ" sz="1000" dirty="0">
                          <a:effectLst/>
                        </a:rPr>
                        <a:t>25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dirty="0">
                          <a:effectLst/>
                        </a:rPr>
                        <a:t>Конвенция МОТ 1994 года (№ 175) «О работе на условиях неполного рабочего времени»</a:t>
                      </a:r>
                      <a:endParaRPr lang="ru-K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4" marR="6924" marT="6924" marB="6924" anchor="ctr"/>
                </a:tc>
                <a:extLst>
                  <a:ext uri="{0D108BD9-81ED-4DB2-BD59-A6C34878D82A}">
                    <a16:rowId xmlns:a16="http://schemas.microsoft.com/office/drawing/2014/main" val="240489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09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7D7C3A-834D-73A0-7339-221C1963C9AB}"/>
              </a:ext>
            </a:extLst>
          </p:cNvPr>
          <p:cNvSpPr txBox="1"/>
          <p:nvPr/>
        </p:nvSpPr>
        <p:spPr>
          <a:xfrm>
            <a:off x="11628119" y="6148412"/>
            <a:ext cx="56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6AA0F5-7DD4-47C3-8DAB-73D812B923CF}" type="slidenum">
              <a:rPr lang="LID8192" sz="2500" b="1" smtClean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8</a:t>
            </a:fld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7A1DB7-6E11-451D-8904-5B284240CDBF}"/>
              </a:ext>
            </a:extLst>
          </p:cNvPr>
          <p:cNvCxnSpPr>
            <a:cxnSpLocks/>
          </p:cNvCxnSpPr>
          <p:nvPr/>
        </p:nvCxnSpPr>
        <p:spPr>
          <a:xfrm>
            <a:off x="311499" y="984738"/>
            <a:ext cx="9480381" cy="0"/>
          </a:xfrm>
          <a:prstGeom prst="line">
            <a:avLst/>
          </a:prstGeom>
          <a:ln w="38100">
            <a:solidFill>
              <a:srgbClr val="F2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364AC0-948B-403A-9107-568906F81CB0}"/>
              </a:ext>
            </a:extLst>
          </p:cNvPr>
          <p:cNvSpPr txBox="1"/>
          <p:nvPr/>
        </p:nvSpPr>
        <p:spPr>
          <a:xfrm>
            <a:off x="2396168" y="272062"/>
            <a:ext cx="7399663" cy="7993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АНАЛИЗ ТЕКУЩЕЙ СИТУАЦИИ В СФЕРЕ БЕЗОПАСНОСТИ И ОХРАНЫ ТРУДА</a:t>
            </a:r>
            <a:endParaRPr lang="ru-KZ" sz="16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090D09D-D868-40F8-897C-2F1CCFFD30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7" y="189246"/>
            <a:ext cx="1936359" cy="561460"/>
          </a:xfrm>
          <a:prstGeom prst="rect">
            <a:avLst/>
          </a:prstGeom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AD64FEBC-B8E7-45DD-9111-B1E1027CD5B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91880" y="285811"/>
            <a:ext cx="1597379" cy="51431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DAF40EF-2E7D-47C6-AD37-77E82DA8B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850498"/>
              </p:ext>
            </p:extLst>
          </p:nvPr>
        </p:nvGraphicFramePr>
        <p:xfrm>
          <a:off x="70283" y="1049050"/>
          <a:ext cx="5970299" cy="5754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868">
                  <a:extLst>
                    <a:ext uri="{9D8B030D-6E8A-4147-A177-3AD203B41FA5}">
                      <a16:colId xmlns:a16="http://schemas.microsoft.com/office/drawing/2014/main" val="614806549"/>
                    </a:ext>
                  </a:extLst>
                </a:gridCol>
                <a:gridCol w="1858576">
                  <a:extLst>
                    <a:ext uri="{9D8B030D-6E8A-4147-A177-3AD203B41FA5}">
                      <a16:colId xmlns:a16="http://schemas.microsoft.com/office/drawing/2014/main" val="760713609"/>
                    </a:ext>
                  </a:extLst>
                </a:gridCol>
                <a:gridCol w="600364">
                  <a:extLst>
                    <a:ext uri="{9D8B030D-6E8A-4147-A177-3AD203B41FA5}">
                      <a16:colId xmlns:a16="http://schemas.microsoft.com/office/drawing/2014/main" val="93364251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961026542"/>
                    </a:ext>
                  </a:extLst>
                </a:gridCol>
                <a:gridCol w="563418">
                  <a:extLst>
                    <a:ext uri="{9D8B030D-6E8A-4147-A177-3AD203B41FA5}">
                      <a16:colId xmlns:a16="http://schemas.microsoft.com/office/drawing/2014/main" val="1359226528"/>
                    </a:ext>
                  </a:extLst>
                </a:gridCol>
                <a:gridCol w="563418">
                  <a:extLst>
                    <a:ext uri="{9D8B030D-6E8A-4147-A177-3AD203B41FA5}">
                      <a16:colId xmlns:a16="http://schemas.microsoft.com/office/drawing/2014/main" val="232789719"/>
                    </a:ext>
                  </a:extLst>
                </a:gridCol>
                <a:gridCol w="526473">
                  <a:extLst>
                    <a:ext uri="{9D8B030D-6E8A-4147-A177-3AD203B41FA5}">
                      <a16:colId xmlns:a16="http://schemas.microsoft.com/office/drawing/2014/main" val="419200698"/>
                    </a:ext>
                  </a:extLst>
                </a:gridCol>
                <a:gridCol w="452582">
                  <a:extLst>
                    <a:ext uri="{9D8B030D-6E8A-4147-A177-3AD203B41FA5}">
                      <a16:colId xmlns:a16="http://schemas.microsoft.com/office/drawing/2014/main" val="4125438874"/>
                    </a:ext>
                  </a:extLst>
                </a:gridCol>
                <a:gridCol w="480291">
                  <a:extLst>
                    <a:ext uri="{9D8B030D-6E8A-4147-A177-3AD203B41FA5}">
                      <a16:colId xmlns:a16="http://schemas.microsoft.com/office/drawing/2014/main" val="2810260045"/>
                    </a:ext>
                  </a:extLst>
                </a:gridCol>
              </a:tblGrid>
              <a:tr h="529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Показатель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2020 г.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2021 г.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2022 г.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2023г.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2024г.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+/-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extLst>
                  <a:ext uri="{0D108BD9-81ED-4DB2-BD59-A6C34878D82A}">
                    <a16:rowId xmlns:a16="http://schemas.microsoft.com/office/drawing/2014/main" val="3993479553"/>
                  </a:ext>
                </a:extLst>
              </a:tr>
              <a:tr h="189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extLst>
                  <a:ext uri="{0D108BD9-81ED-4DB2-BD59-A6C34878D82A}">
                    <a16:rowId xmlns:a16="http://schemas.microsoft.com/office/drawing/2014/main" val="2312578856"/>
                  </a:ext>
                </a:extLst>
              </a:tr>
              <a:tr h="70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Несчастные случаи, всего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1330* (1245)**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1297* (1259)**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1232* (1121)**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1232* (1193)**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1251* (1182)**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+19</a:t>
                      </a:r>
                      <a:endParaRPr lang="ru-KZ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-11</a:t>
                      </a:r>
                      <a:endParaRPr lang="ru-K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1,5</a:t>
                      </a:r>
                      <a:endParaRPr lang="ru-KZ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0,9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extLst>
                  <a:ext uri="{0D108BD9-81ED-4DB2-BD59-A6C34878D82A}">
                    <a16:rowId xmlns:a16="http://schemas.microsoft.com/office/drawing/2014/main" val="113554382"/>
                  </a:ext>
                </a:extLst>
              </a:tr>
              <a:tr h="46785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 том числе на предприятиях с присутствием профсоюзов ФПРК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379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363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418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377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374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-3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0,8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extLst>
                  <a:ext uri="{0D108BD9-81ED-4DB2-BD59-A6C34878D82A}">
                    <a16:rowId xmlns:a16="http://schemas.microsoft.com/office/drawing/2014/main" val="2061929484"/>
                  </a:ext>
                </a:extLst>
              </a:tr>
              <a:tr h="70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пострадавших, всего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1503* (1355)**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1467* (1390)**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1465* (1273)**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1474* (1386)**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1408* (1304)**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-66</a:t>
                      </a:r>
                      <a:endParaRPr lang="ru-KZ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-82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4,7</a:t>
                      </a:r>
                      <a:endParaRPr lang="ru-KZ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6,2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extLst>
                  <a:ext uri="{0D108BD9-81ED-4DB2-BD59-A6C34878D82A}">
                    <a16:rowId xmlns:a16="http://schemas.microsoft.com/office/drawing/2014/main" val="4060522622"/>
                  </a:ext>
                </a:extLst>
              </a:tr>
              <a:tr h="46785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 том числе на предприятиях с присутствием профсоюзов ФПРК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444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446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507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457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394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-63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extLst>
                  <a:ext uri="{0D108BD9-81ED-4DB2-BD59-A6C34878D82A}">
                    <a16:rowId xmlns:a16="http://schemas.microsoft.com/office/drawing/2014/main" val="4019420957"/>
                  </a:ext>
                </a:extLst>
              </a:tr>
              <a:tr h="7076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Смертельный исход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208* (202)**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200* (197)**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203* (191)**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251* (247)**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202* (188)**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-49*</a:t>
                      </a:r>
                      <a:endParaRPr lang="ru-KZ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(-59)**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24,2* (31,4)**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extLst>
                  <a:ext uri="{0D108BD9-81ED-4DB2-BD59-A6C34878D82A}">
                    <a16:rowId xmlns:a16="http://schemas.microsoft.com/office/drawing/2014/main" val="1039936005"/>
                  </a:ext>
                </a:extLst>
              </a:tr>
              <a:tr h="46785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 том числе на предприятиях с присутствием профсоюзов ФПРК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45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55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98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38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-60</a:t>
                      </a:r>
                      <a:endParaRPr lang="ru-K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157,9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extLst>
                  <a:ext uri="{0D108BD9-81ED-4DB2-BD59-A6C34878D82A}">
                    <a16:rowId xmlns:a16="http://schemas.microsoft.com/office/drawing/2014/main" val="2446082331"/>
                  </a:ext>
                </a:extLst>
              </a:tr>
              <a:tr h="6959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несчастных случаев со степенью вины работодателя свыше 50% 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817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780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755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784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791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+7</a:t>
                      </a:r>
                      <a:endParaRPr lang="ru-K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0,9</a:t>
                      </a:r>
                      <a:endParaRPr lang="ru-K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extLst>
                  <a:ext uri="{0D108BD9-81ED-4DB2-BD59-A6C34878D82A}">
                    <a16:rowId xmlns:a16="http://schemas.microsoft.com/office/drawing/2014/main" val="258784121"/>
                  </a:ext>
                </a:extLst>
              </a:tr>
              <a:tr h="46785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 том числе на предприятиях с присутствием профсоюзов ФПРК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283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360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293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329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407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+78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19,2</a:t>
                      </a:r>
                      <a:endParaRPr lang="ru-K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71" marR="67871" marT="0" marB="0" anchor="ctr"/>
                </a:tc>
                <a:extLst>
                  <a:ext uri="{0D108BD9-81ED-4DB2-BD59-A6C34878D82A}">
                    <a16:rowId xmlns:a16="http://schemas.microsoft.com/office/drawing/2014/main" val="3329371374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B476C04-3F14-442B-9270-A19017B8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86751"/>
              </p:ext>
            </p:extLst>
          </p:nvPr>
        </p:nvGraphicFramePr>
        <p:xfrm>
          <a:off x="6302809" y="1071418"/>
          <a:ext cx="5818907" cy="2882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2604">
                  <a:extLst>
                    <a:ext uri="{9D8B030D-6E8A-4147-A177-3AD203B41FA5}">
                      <a16:colId xmlns:a16="http://schemas.microsoft.com/office/drawing/2014/main" val="3522411184"/>
                    </a:ext>
                  </a:extLst>
                </a:gridCol>
                <a:gridCol w="2178901">
                  <a:extLst>
                    <a:ext uri="{9D8B030D-6E8A-4147-A177-3AD203B41FA5}">
                      <a16:colId xmlns:a16="http://schemas.microsoft.com/office/drawing/2014/main" val="456968754"/>
                    </a:ext>
                  </a:extLst>
                </a:gridCol>
                <a:gridCol w="1517402">
                  <a:extLst>
                    <a:ext uri="{9D8B030D-6E8A-4147-A177-3AD203B41FA5}">
                      <a16:colId xmlns:a16="http://schemas.microsoft.com/office/drawing/2014/main" val="1295355613"/>
                    </a:ext>
                  </a:extLst>
                </a:gridCol>
              </a:tblGrid>
              <a:tr h="16080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effectLst/>
                        </a:rPr>
                        <a:t>2024 г., </a:t>
                      </a:r>
                      <a:r>
                        <a:rPr lang="kk-KZ" sz="1100" dirty="0" err="1">
                          <a:effectLst/>
                        </a:rPr>
                        <a:t>всего</a:t>
                      </a:r>
                      <a:r>
                        <a:rPr lang="kk-KZ" sz="1100" dirty="0">
                          <a:effectLst/>
                        </a:rPr>
                        <a:t> – 1408 н/с, </a:t>
                      </a:r>
                      <a:r>
                        <a:rPr lang="kk-KZ" sz="1100" dirty="0" err="1">
                          <a:effectLst/>
                        </a:rPr>
                        <a:t>из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них</a:t>
                      </a:r>
                      <a:r>
                        <a:rPr lang="kk-KZ" sz="1100" dirty="0">
                          <a:effectLst/>
                        </a:rPr>
                        <a:t> СИ - 202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693245"/>
                  </a:ext>
                </a:extLst>
              </a:tr>
              <a:tr h="42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 err="1">
                          <a:effectLst/>
                        </a:rPr>
                        <a:t>Причины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 err="1">
                          <a:solidFill>
                            <a:schemeClr val="bg1"/>
                          </a:solidFill>
                          <a:effectLst/>
                        </a:rPr>
                        <a:t>Отрасль</a:t>
                      </a:r>
                      <a:endParaRPr lang="ru-KZ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K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>
                          <a:solidFill>
                            <a:schemeClr val="bg1"/>
                          </a:solidFill>
                          <a:effectLst/>
                        </a:rPr>
                        <a:t>Регион</a:t>
                      </a:r>
                      <a:endParaRPr lang="ru-K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912797"/>
                  </a:ext>
                </a:extLst>
              </a:tr>
              <a:tr h="542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 err="1">
                          <a:effectLst/>
                        </a:rPr>
                        <a:t>неудовлетворительная</a:t>
                      </a:r>
                      <a:r>
                        <a:rPr lang="kk-KZ" sz="1100" dirty="0">
                          <a:effectLst/>
                        </a:rPr>
                        <a:t> организация </a:t>
                      </a:r>
                      <a:r>
                        <a:rPr lang="kk-KZ" sz="1100" dirty="0" err="1">
                          <a:effectLst/>
                        </a:rPr>
                        <a:t>производства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работ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- 444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solidFill>
                            <a:schemeClr val="bg1"/>
                          </a:solidFill>
                          <a:effectLst/>
                        </a:rPr>
                        <a:t>Горнометаллургическая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 промышленность 258 чел, из них со СИ - 34</a:t>
                      </a:r>
                      <a:endParaRPr lang="ru-K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 err="1">
                          <a:solidFill>
                            <a:schemeClr val="bg1"/>
                          </a:solidFill>
                          <a:effectLst/>
                        </a:rPr>
                        <a:t>Карагандинская</a:t>
                      </a:r>
                      <a:r>
                        <a:rPr lang="kk-KZ" sz="1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bg1"/>
                          </a:solidFill>
                          <a:effectLst/>
                        </a:rPr>
                        <a:t>область</a:t>
                      </a:r>
                      <a:r>
                        <a:rPr lang="kk-KZ" sz="1100" dirty="0">
                          <a:solidFill>
                            <a:schemeClr val="bg1"/>
                          </a:solidFill>
                          <a:effectLst/>
                        </a:rPr>
                        <a:t> – 83 (</a:t>
                      </a:r>
                      <a:r>
                        <a:rPr lang="kk-KZ" sz="1100" dirty="0" err="1">
                          <a:solidFill>
                            <a:schemeClr val="bg1"/>
                          </a:solidFill>
                          <a:effectLst/>
                        </a:rPr>
                        <a:t>погибших</a:t>
                      </a:r>
                      <a:r>
                        <a:rPr lang="kk-KZ" sz="1100" dirty="0">
                          <a:solidFill>
                            <a:schemeClr val="bg1"/>
                          </a:solidFill>
                          <a:effectLst/>
                        </a:rPr>
                        <a:t> – 12)</a:t>
                      </a:r>
                      <a:endParaRPr lang="ru-K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432862"/>
                  </a:ext>
                </a:extLst>
              </a:tr>
              <a:tr h="405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 err="1">
                          <a:effectLst/>
                        </a:rPr>
                        <a:t>грубая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неосторожность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пострадавшего</a:t>
                      </a:r>
                      <a:r>
                        <a:rPr lang="en-US" sz="1100" dirty="0">
                          <a:effectLst/>
                        </a:rPr>
                        <a:t> - 389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В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 строительстве – 143 (погибших – 30)</a:t>
                      </a:r>
                      <a:endParaRPr lang="ru-K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 err="1">
                          <a:solidFill>
                            <a:schemeClr val="bg1"/>
                          </a:solidFill>
                          <a:effectLst/>
                        </a:rPr>
                        <a:t>Павлодарская</a:t>
                      </a:r>
                      <a:r>
                        <a:rPr lang="kk-KZ" sz="1100" dirty="0">
                          <a:solidFill>
                            <a:schemeClr val="bg1"/>
                          </a:solidFill>
                          <a:effectLst/>
                        </a:rPr>
                        <a:t> – 41 (</a:t>
                      </a:r>
                      <a:r>
                        <a:rPr lang="kk-KZ" sz="1100" dirty="0" err="1">
                          <a:solidFill>
                            <a:schemeClr val="bg1"/>
                          </a:solidFill>
                          <a:effectLst/>
                        </a:rPr>
                        <a:t>погибших</a:t>
                      </a:r>
                      <a:r>
                        <a:rPr lang="kk-KZ" sz="1100" dirty="0">
                          <a:solidFill>
                            <a:schemeClr val="bg1"/>
                          </a:solidFill>
                          <a:effectLst/>
                        </a:rPr>
                        <a:t> – 6)</a:t>
                      </a:r>
                      <a:endParaRPr lang="ru-K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90730"/>
                  </a:ext>
                </a:extLst>
              </a:tr>
              <a:tr h="462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</a:rPr>
                        <a:t>нарушение правил автодорожного движения </a:t>
                      </a:r>
                      <a:r>
                        <a:rPr lang="en-US" sz="1100" dirty="0">
                          <a:effectLst/>
                        </a:rPr>
                        <a:t>- 103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>
                          <a:solidFill>
                            <a:schemeClr val="bg1"/>
                          </a:solidFill>
                          <a:effectLst/>
                        </a:rPr>
                        <a:t>в бюджетных организациях_ 229 (погибших – 19)</a:t>
                      </a:r>
                      <a:endParaRPr lang="ru-K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chemeClr val="bg1"/>
                          </a:solidFill>
                          <a:effectLst/>
                        </a:rPr>
                        <a:t>Абай – 34 (погибших – 2)</a:t>
                      </a:r>
                      <a:endParaRPr lang="ru-K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76667"/>
                  </a:ext>
                </a:extLst>
              </a:tr>
              <a:tr h="306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 err="1">
                          <a:effectLst/>
                        </a:rPr>
                        <a:t>нарушение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правил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БиОТ</a:t>
                      </a:r>
                      <a:r>
                        <a:rPr lang="en-US" sz="1100" dirty="0">
                          <a:effectLst/>
                        </a:rPr>
                        <a:t> 96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K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chemeClr val="bg1"/>
                          </a:solidFill>
                          <a:effectLst/>
                        </a:rPr>
                        <a:t>ВКО – 26 (погибших -3)</a:t>
                      </a:r>
                      <a:endParaRPr lang="ru-K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66668"/>
                  </a:ext>
                </a:extLst>
              </a:tr>
              <a:tr h="542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 err="1">
                          <a:effectLst/>
                        </a:rPr>
                        <a:t>недостатки</a:t>
                      </a:r>
                      <a:r>
                        <a:rPr lang="kk-KZ" sz="1100" dirty="0">
                          <a:effectLst/>
                        </a:rPr>
                        <a:t> в </a:t>
                      </a:r>
                      <a:r>
                        <a:rPr lang="kk-KZ" sz="1100" dirty="0" err="1">
                          <a:effectLst/>
                        </a:rPr>
                        <a:t>обучении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безопасным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приемам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труда</a:t>
                      </a:r>
                      <a:r>
                        <a:rPr lang="en-US" sz="1100" dirty="0">
                          <a:effectLst/>
                        </a:rPr>
                        <a:t> - 68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58669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69D838E-B5FC-4122-8B29-D7281E0E7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04834"/>
              </p:ext>
            </p:extLst>
          </p:nvPr>
        </p:nvGraphicFramePr>
        <p:xfrm>
          <a:off x="6302808" y="4040999"/>
          <a:ext cx="5818908" cy="2750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2604">
                  <a:extLst>
                    <a:ext uri="{9D8B030D-6E8A-4147-A177-3AD203B41FA5}">
                      <a16:colId xmlns:a16="http://schemas.microsoft.com/office/drawing/2014/main" val="1971808872"/>
                    </a:ext>
                  </a:extLst>
                </a:gridCol>
                <a:gridCol w="2178902">
                  <a:extLst>
                    <a:ext uri="{9D8B030D-6E8A-4147-A177-3AD203B41FA5}">
                      <a16:colId xmlns:a16="http://schemas.microsoft.com/office/drawing/2014/main" val="3467673409"/>
                    </a:ext>
                  </a:extLst>
                </a:gridCol>
                <a:gridCol w="1517402">
                  <a:extLst>
                    <a:ext uri="{9D8B030D-6E8A-4147-A177-3AD203B41FA5}">
                      <a16:colId xmlns:a16="http://schemas.microsoft.com/office/drawing/2014/main" val="3204470786"/>
                    </a:ext>
                  </a:extLst>
                </a:gridCol>
              </a:tblGrid>
              <a:tr h="14358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effectLst/>
                        </a:rPr>
                        <a:t>9 </a:t>
                      </a:r>
                      <a:r>
                        <a:rPr lang="kk-KZ" sz="1100" dirty="0" err="1">
                          <a:effectLst/>
                        </a:rPr>
                        <a:t>месяцев</a:t>
                      </a:r>
                      <a:r>
                        <a:rPr lang="kk-KZ" sz="1100" dirty="0">
                          <a:effectLst/>
                        </a:rPr>
                        <a:t> 2025 г., </a:t>
                      </a:r>
                      <a:r>
                        <a:rPr lang="kk-KZ" sz="1100" dirty="0" err="1">
                          <a:effectLst/>
                        </a:rPr>
                        <a:t>всего</a:t>
                      </a:r>
                      <a:r>
                        <a:rPr lang="kk-KZ" sz="1100" dirty="0">
                          <a:effectLst/>
                        </a:rPr>
                        <a:t> – 934, СИ - 133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680146"/>
                  </a:ext>
                </a:extLst>
              </a:tr>
              <a:tr h="378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 err="1">
                          <a:effectLst/>
                        </a:rPr>
                        <a:t>Причины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 err="1">
                          <a:solidFill>
                            <a:schemeClr val="bg1"/>
                          </a:solidFill>
                          <a:effectLst/>
                        </a:rPr>
                        <a:t>Отрасль</a:t>
                      </a:r>
                      <a:endParaRPr lang="ru-KZ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K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>
                          <a:solidFill>
                            <a:schemeClr val="bg1"/>
                          </a:solidFill>
                          <a:effectLst/>
                        </a:rPr>
                        <a:t>Регион</a:t>
                      </a:r>
                      <a:endParaRPr lang="ru-K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402435"/>
                  </a:ext>
                </a:extLst>
              </a:tr>
              <a:tr h="594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 err="1">
                          <a:effectLst/>
                        </a:rPr>
                        <a:t>неудовлетворительная</a:t>
                      </a:r>
                      <a:r>
                        <a:rPr lang="kk-KZ" sz="1100" dirty="0">
                          <a:effectLst/>
                        </a:rPr>
                        <a:t> организация </a:t>
                      </a:r>
                      <a:r>
                        <a:rPr lang="kk-KZ" sz="1100" dirty="0" err="1">
                          <a:effectLst/>
                        </a:rPr>
                        <a:t>производства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работ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- </a:t>
                      </a:r>
                      <a:r>
                        <a:rPr lang="ru-RU" sz="1100" dirty="0">
                          <a:effectLst/>
                        </a:rPr>
                        <a:t>288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solidFill>
                            <a:schemeClr val="bg1"/>
                          </a:solidFill>
                          <a:effectLst/>
                        </a:rPr>
                        <a:t>Горнометаллургическая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 промышленность 163 чел, из них со СИ - 23</a:t>
                      </a:r>
                      <a:endParaRPr lang="ru-K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 err="1">
                          <a:solidFill>
                            <a:schemeClr val="bg1"/>
                          </a:solidFill>
                          <a:effectLst/>
                        </a:rPr>
                        <a:t>Карагандинская</a:t>
                      </a:r>
                      <a:r>
                        <a:rPr lang="kk-KZ" sz="1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bg1"/>
                          </a:solidFill>
                          <a:effectLst/>
                        </a:rPr>
                        <a:t>область</a:t>
                      </a:r>
                      <a:r>
                        <a:rPr lang="kk-KZ" sz="1100" dirty="0">
                          <a:solidFill>
                            <a:schemeClr val="bg1"/>
                          </a:solidFill>
                          <a:effectLst/>
                        </a:rPr>
                        <a:t> – 45 (</a:t>
                      </a:r>
                      <a:r>
                        <a:rPr lang="kk-KZ" sz="1100" dirty="0" err="1">
                          <a:solidFill>
                            <a:schemeClr val="bg1"/>
                          </a:solidFill>
                          <a:effectLst/>
                        </a:rPr>
                        <a:t>погибших</a:t>
                      </a:r>
                      <a:r>
                        <a:rPr lang="kk-KZ" sz="1100" dirty="0">
                          <a:solidFill>
                            <a:schemeClr val="bg1"/>
                          </a:solidFill>
                          <a:effectLst/>
                        </a:rPr>
                        <a:t> – 3)</a:t>
                      </a:r>
                      <a:endParaRPr lang="ru-K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321171"/>
                  </a:ext>
                </a:extLst>
              </a:tr>
              <a:tr h="44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 err="1">
                          <a:effectLst/>
                        </a:rPr>
                        <a:t>грубая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неосторожность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пострадавшего</a:t>
                      </a:r>
                      <a:r>
                        <a:rPr lang="en-US" sz="1100" dirty="0">
                          <a:effectLst/>
                        </a:rPr>
                        <a:t> - </a:t>
                      </a:r>
                      <a:r>
                        <a:rPr lang="ru-RU" sz="1100" dirty="0">
                          <a:effectLst/>
                        </a:rPr>
                        <a:t>283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В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 строительстве – 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96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 (погибших – 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K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 err="1">
                          <a:solidFill>
                            <a:schemeClr val="bg1"/>
                          </a:solidFill>
                          <a:effectLst/>
                        </a:rPr>
                        <a:t>Улытау</a:t>
                      </a:r>
                      <a:r>
                        <a:rPr lang="kk-KZ" sz="1100" dirty="0">
                          <a:solidFill>
                            <a:schemeClr val="bg1"/>
                          </a:solidFill>
                          <a:effectLst/>
                        </a:rPr>
                        <a:t> – 24 (</a:t>
                      </a:r>
                      <a:r>
                        <a:rPr lang="kk-KZ" sz="1100" dirty="0" err="1">
                          <a:solidFill>
                            <a:schemeClr val="bg1"/>
                          </a:solidFill>
                          <a:effectLst/>
                        </a:rPr>
                        <a:t>погибших</a:t>
                      </a:r>
                      <a:r>
                        <a:rPr lang="kk-KZ" sz="1100" dirty="0">
                          <a:solidFill>
                            <a:schemeClr val="bg1"/>
                          </a:solidFill>
                          <a:effectLst/>
                        </a:rPr>
                        <a:t> – 13)</a:t>
                      </a:r>
                      <a:endParaRPr lang="ru-K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45347"/>
                  </a:ext>
                </a:extLst>
              </a:tr>
              <a:tr h="44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</a:rPr>
                        <a:t>нарушение правил автодорожного движения </a:t>
                      </a:r>
                      <a:r>
                        <a:rPr lang="en-US" sz="1100" dirty="0">
                          <a:effectLst/>
                        </a:rPr>
                        <a:t>- </a:t>
                      </a:r>
                      <a:r>
                        <a:rPr lang="ru-RU" sz="1100" dirty="0">
                          <a:effectLst/>
                        </a:rPr>
                        <a:t>66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kk-KZ" sz="1100" dirty="0" err="1">
                          <a:solidFill>
                            <a:schemeClr val="bg1"/>
                          </a:solidFill>
                          <a:effectLst/>
                        </a:rPr>
                        <a:t>бюджетных</a:t>
                      </a:r>
                      <a:r>
                        <a:rPr lang="kk-KZ" sz="1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bg1"/>
                          </a:solidFill>
                          <a:effectLst/>
                        </a:rPr>
                        <a:t>организациях</a:t>
                      </a:r>
                      <a:r>
                        <a:rPr lang="kk-KZ" sz="1100" dirty="0">
                          <a:solidFill>
                            <a:schemeClr val="bg1"/>
                          </a:solidFill>
                          <a:effectLst/>
                        </a:rPr>
                        <a:t>_ 147 (</a:t>
                      </a:r>
                      <a:r>
                        <a:rPr lang="kk-KZ" sz="1100" dirty="0" err="1">
                          <a:solidFill>
                            <a:schemeClr val="bg1"/>
                          </a:solidFill>
                          <a:effectLst/>
                        </a:rPr>
                        <a:t>погибших</a:t>
                      </a:r>
                      <a:r>
                        <a:rPr lang="kk-KZ" sz="1100" dirty="0">
                          <a:solidFill>
                            <a:schemeClr val="bg1"/>
                          </a:solidFill>
                          <a:effectLst/>
                        </a:rPr>
                        <a:t> – 16)</a:t>
                      </a:r>
                      <a:endParaRPr lang="ru-K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solidFill>
                            <a:schemeClr val="bg1"/>
                          </a:solidFill>
                          <a:effectLst/>
                        </a:rPr>
                        <a:t>ВКО – 2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ru-KZ" sz="1100" dirty="0">
                          <a:solidFill>
                            <a:schemeClr val="bg1"/>
                          </a:solidFill>
                          <a:effectLst/>
                        </a:rPr>
                        <a:t> (погибших -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r>
                        <a:rPr lang="ru-KZ" sz="1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K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95248"/>
                  </a:ext>
                </a:extLst>
              </a:tr>
              <a:tr h="293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 err="1">
                          <a:effectLst/>
                        </a:rPr>
                        <a:t>нарушение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правил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БиОТ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72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029280"/>
                  </a:ext>
                </a:extLst>
              </a:tr>
              <a:tr h="301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 err="1">
                          <a:effectLst/>
                        </a:rPr>
                        <a:t>недостатки</a:t>
                      </a:r>
                      <a:r>
                        <a:rPr lang="kk-KZ" sz="1100" dirty="0">
                          <a:effectLst/>
                        </a:rPr>
                        <a:t> в </a:t>
                      </a:r>
                      <a:r>
                        <a:rPr lang="kk-KZ" sz="1100" dirty="0" err="1">
                          <a:effectLst/>
                        </a:rPr>
                        <a:t>обучении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безопасным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приемам</a:t>
                      </a:r>
                      <a:r>
                        <a:rPr lang="kk-KZ" sz="1100" dirty="0">
                          <a:effectLst/>
                        </a:rPr>
                        <a:t> </a:t>
                      </a:r>
                      <a:r>
                        <a:rPr lang="kk-KZ" sz="1100" dirty="0" err="1">
                          <a:effectLst/>
                        </a:rPr>
                        <a:t>труда</a:t>
                      </a:r>
                      <a:r>
                        <a:rPr lang="en-US" sz="1100" dirty="0">
                          <a:effectLst/>
                        </a:rPr>
                        <a:t> - </a:t>
                      </a:r>
                      <a:r>
                        <a:rPr lang="ru-RU" sz="1100" dirty="0">
                          <a:effectLst/>
                        </a:rPr>
                        <a:t>31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527567"/>
                  </a:ext>
                </a:extLst>
              </a:tr>
            </a:tbl>
          </a:graphicData>
        </a:graphic>
      </p:graphicFrame>
      <p:sp>
        <p:nvSpPr>
          <p:cNvPr id="6" name="Рукописный ввод 2">
            <a:extLst>
              <a:ext uri="{FF2B5EF4-FFF2-40B4-BE49-F238E27FC236}">
                <a16:creationId xmlns:a16="http://schemas.microsoft.com/office/drawing/2014/main" id="{6D09B905-90DA-4E1D-A403-A3270EBBFE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250383" y="4713947"/>
            <a:ext cx="9525" cy="9525"/>
          </a:xfrm>
          <a:prstGeom prst="rect">
            <a:avLst/>
          </a:prstGeom>
          <a:noFill/>
          <a:ln w="9000" cap="rnd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sp>
        <p:nvSpPr>
          <p:cNvPr id="10" name="Рукописный ввод 3">
            <a:extLst>
              <a:ext uri="{FF2B5EF4-FFF2-40B4-BE49-F238E27FC236}">
                <a16:creationId xmlns:a16="http://schemas.microsoft.com/office/drawing/2014/main" id="{9BE0272E-A57F-4D26-B42D-2F879388826A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50358" y="4690135"/>
            <a:ext cx="9525" cy="9525"/>
          </a:xfrm>
          <a:prstGeom prst="rect">
            <a:avLst/>
          </a:prstGeom>
          <a:noFill/>
          <a:ln w="9000" cap="rnd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sp>
        <p:nvSpPr>
          <p:cNvPr id="12" name="Рукописный ввод 4">
            <a:extLst>
              <a:ext uri="{FF2B5EF4-FFF2-40B4-BE49-F238E27FC236}">
                <a16:creationId xmlns:a16="http://schemas.microsoft.com/office/drawing/2014/main" id="{9879AAC3-A95D-4C56-B3B2-4F561D7DD7A3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88433" y="4696485"/>
            <a:ext cx="9525" cy="9525"/>
          </a:xfrm>
          <a:prstGeom prst="rect">
            <a:avLst/>
          </a:prstGeom>
          <a:noFill/>
          <a:ln w="9000" cap="rnd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sp>
        <p:nvSpPr>
          <p:cNvPr id="13" name="Рукописный ввод 8">
            <a:extLst>
              <a:ext uri="{FF2B5EF4-FFF2-40B4-BE49-F238E27FC236}">
                <a16:creationId xmlns:a16="http://schemas.microsoft.com/office/drawing/2014/main" id="{A946B730-42AA-4868-B05D-336569D995D2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079183" y="4790147"/>
            <a:ext cx="9525" cy="9525"/>
          </a:xfrm>
          <a:prstGeom prst="rect">
            <a:avLst/>
          </a:prstGeom>
          <a:noFill/>
          <a:ln w="9000" cap="rnd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9" name="Рукописный ввод 16">
                <a:extLst>
                  <a:ext uri="{FF2B5EF4-FFF2-40B4-BE49-F238E27FC236}">
                    <a16:creationId xmlns:a16="http://schemas.microsoft.com/office/drawing/2014/main" id="{1CF97CE0-1D99-40E4-BBC2-FC6347AB20B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9483" y="4786972"/>
              <a:ext cx="9525" cy="12700"/>
            </p14:xfrm>
          </p:contentPart>
        </mc:Choice>
        <mc:Fallback xmlns="">
          <p:pic>
            <p:nvPicPr>
              <p:cNvPr id="1029" name="Рукописный ввод 16">
                <a:extLst>
                  <a:ext uri="{FF2B5EF4-FFF2-40B4-BE49-F238E27FC236}">
                    <a16:creationId xmlns:a16="http://schemas.microsoft.com/office/drawing/2014/main" id="{1CF97CE0-1D99-40E4-BBC2-FC6347AB20B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55183" y="4782739"/>
                <a:ext cx="238125" cy="21167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Рукописный ввод 17">
            <a:extLst>
              <a:ext uri="{FF2B5EF4-FFF2-40B4-BE49-F238E27FC236}">
                <a16:creationId xmlns:a16="http://schemas.microsoft.com/office/drawing/2014/main" id="{7A585F88-59A5-4107-873D-E5CC223FE66F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31283" y="4715535"/>
            <a:ext cx="9525" cy="9525"/>
          </a:xfrm>
          <a:prstGeom prst="rect">
            <a:avLst/>
          </a:prstGeom>
          <a:noFill/>
          <a:ln w="9000" cap="rnd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sp>
        <p:nvSpPr>
          <p:cNvPr id="15" name="Рукописный ввод 20">
            <a:extLst>
              <a:ext uri="{FF2B5EF4-FFF2-40B4-BE49-F238E27FC236}">
                <a16:creationId xmlns:a16="http://schemas.microsoft.com/office/drawing/2014/main" id="{22D6DDEE-D740-4022-BBF6-8796A43EF6A1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12233" y="4677435"/>
            <a:ext cx="9525" cy="9525"/>
          </a:xfrm>
          <a:prstGeom prst="rect">
            <a:avLst/>
          </a:prstGeom>
          <a:noFill/>
          <a:ln w="9000" cap="rnd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998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7D7C3A-834D-73A0-7339-221C1963C9AB}"/>
              </a:ext>
            </a:extLst>
          </p:cNvPr>
          <p:cNvSpPr txBox="1"/>
          <p:nvPr/>
        </p:nvSpPr>
        <p:spPr>
          <a:xfrm>
            <a:off x="11628119" y="6148412"/>
            <a:ext cx="56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6AA0F5-7DD4-47C3-8DAB-73D812B923CF}" type="slidenum">
              <a:rPr lang="LID8192" sz="2500" b="1" smtClean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9</a:t>
            </a:fld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57A1DB7-6E11-451D-8904-5B284240CDBF}"/>
              </a:ext>
            </a:extLst>
          </p:cNvPr>
          <p:cNvCxnSpPr>
            <a:cxnSpLocks/>
          </p:cNvCxnSpPr>
          <p:nvPr/>
        </p:nvCxnSpPr>
        <p:spPr>
          <a:xfrm>
            <a:off x="311499" y="984738"/>
            <a:ext cx="9480381" cy="0"/>
          </a:xfrm>
          <a:prstGeom prst="line">
            <a:avLst/>
          </a:prstGeom>
          <a:ln w="38100">
            <a:solidFill>
              <a:srgbClr val="F27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364AC0-948B-403A-9107-568906F81CB0}"/>
              </a:ext>
            </a:extLst>
          </p:cNvPr>
          <p:cNvSpPr txBox="1"/>
          <p:nvPr/>
        </p:nvSpPr>
        <p:spPr>
          <a:xfrm>
            <a:off x="2327564" y="163433"/>
            <a:ext cx="7259782" cy="8212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2500" b="1" dirty="0">
                <a:solidFill>
                  <a:srgbClr val="302C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АВАРИИ НА АО «АМТ» С 2005 ПО 2021 ГОДЫ </a:t>
            </a:r>
            <a:endParaRPr lang="ru-KZ" sz="2500" b="1" dirty="0">
              <a:solidFill>
                <a:srgbClr val="302C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A577351-AA08-4963-ABA9-C795A4342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1" y="1077387"/>
            <a:ext cx="4933950" cy="55480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9DCD42A-10A3-4E9F-B173-241BA7C09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453" y="1077387"/>
            <a:ext cx="4426659" cy="55480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05A9E50-A821-4883-8C8C-11F15C5BEE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7" y="189246"/>
            <a:ext cx="1936359" cy="561460"/>
          </a:xfrm>
          <a:prstGeom prst="rect">
            <a:avLst/>
          </a:prstGeom>
        </p:spPr>
      </p:pic>
      <p:pic>
        <p:nvPicPr>
          <p:cNvPr id="22" name="image1.png">
            <a:extLst>
              <a:ext uri="{FF2B5EF4-FFF2-40B4-BE49-F238E27FC236}">
                <a16:creationId xmlns:a16="http://schemas.microsoft.com/office/drawing/2014/main" id="{91DEBAED-12D9-4A8F-9D98-1C9F9BCA850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91880" y="285811"/>
            <a:ext cx="1597379" cy="5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74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9131</TotalTime>
  <Words>3128</Words>
  <Application>Microsoft Office PowerPoint</Application>
  <PresentationFormat>Широкоэкранный</PresentationFormat>
  <Paragraphs>417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SARUAR</dc:creator>
  <cp:lastModifiedBy>FPRK-User</cp:lastModifiedBy>
  <cp:revision>236</cp:revision>
  <dcterms:created xsi:type="dcterms:W3CDTF">2023-06-15T18:01:03Z</dcterms:created>
  <dcterms:modified xsi:type="dcterms:W3CDTF">2026-04-20T09:24:46Z</dcterms:modified>
</cp:coreProperties>
</file>